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86" r:id="rId3"/>
    <p:sldMasterId id="2147483700" r:id="rId4"/>
  </p:sldMasterIdLst>
  <p:notesMasterIdLst>
    <p:notesMasterId r:id="rId36"/>
  </p:notesMasterIdLst>
  <p:sldIdLst>
    <p:sldId id="342" r:id="rId5"/>
    <p:sldId id="343" r:id="rId6"/>
    <p:sldId id="360" r:id="rId7"/>
    <p:sldId id="349" r:id="rId8"/>
    <p:sldId id="287" r:id="rId9"/>
    <p:sldId id="285" r:id="rId10"/>
    <p:sldId id="288" r:id="rId11"/>
    <p:sldId id="289" r:id="rId12"/>
    <p:sldId id="286" r:id="rId13"/>
    <p:sldId id="371" r:id="rId14"/>
    <p:sldId id="257" r:id="rId15"/>
    <p:sldId id="258" r:id="rId16"/>
    <p:sldId id="259" r:id="rId17"/>
    <p:sldId id="365" r:id="rId18"/>
    <p:sldId id="366" r:id="rId19"/>
    <p:sldId id="367" r:id="rId20"/>
    <p:sldId id="368" r:id="rId21"/>
    <p:sldId id="369" r:id="rId22"/>
    <p:sldId id="260" r:id="rId23"/>
    <p:sldId id="370" r:id="rId24"/>
    <p:sldId id="262" r:id="rId25"/>
    <p:sldId id="263" r:id="rId26"/>
    <p:sldId id="363" r:id="rId27"/>
    <p:sldId id="350" r:id="rId28"/>
    <p:sldId id="359" r:id="rId29"/>
    <p:sldId id="351" r:id="rId30"/>
    <p:sldId id="372" r:id="rId31"/>
    <p:sldId id="373" r:id="rId32"/>
    <p:sldId id="357" r:id="rId33"/>
    <p:sldId id="358" r:id="rId34"/>
    <p:sldId id="356"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7" d="100"/>
          <a:sy n="57" d="100"/>
        </p:scale>
        <p:origin x="28"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9B621E-A798-4FCE-8F60-01A213879B71}" type="datetimeFigureOut">
              <a:rPr lang="en-IE" smtClean="0"/>
              <a:t>09/09/2026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28E7EA-69B5-43FF-A7FD-86E51B459D41}" type="slidenum">
              <a:rPr lang="en-IE" smtClean="0"/>
              <a:t>‹#›</a:t>
            </a:fld>
            <a:endParaRPr lang="en-IE"/>
          </a:p>
        </p:txBody>
      </p:sp>
    </p:spTree>
    <p:extLst>
      <p:ext uri="{BB962C8B-B14F-4D97-AF65-F5344CB8AC3E}">
        <p14:creationId xmlns:p14="http://schemas.microsoft.com/office/powerpoint/2010/main" val="4005129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1083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IE" dirty="0"/>
              <a:t>I’m Jason Keegan and I’m a Post-doc in the Zoology Department</a:t>
            </a:r>
          </a:p>
          <a:p>
            <a:endParaRPr lang="en-IE" dirty="0"/>
          </a:p>
          <a:p>
            <a:r>
              <a:rPr lang="en-IE" dirty="0"/>
              <a:t>I’m one of the organisers of Pride in Research. To date Pride in Research is an academic conference, held every year during Pride Month in TCD. </a:t>
            </a:r>
            <a:br>
              <a:rPr lang="en-IE" dirty="0"/>
            </a:br>
            <a:endParaRPr lang="en-IE" dirty="0"/>
          </a:p>
          <a:p>
            <a:r>
              <a:rPr lang="en-IE" dirty="0"/>
              <a:t>It is designed as an event for LGBTQ+ researchers or allies conducting research relevant to the LGBTQ+ community.  </a:t>
            </a:r>
          </a:p>
          <a:p>
            <a:endParaRPr lang="en-IE" dirty="0"/>
          </a:p>
          <a:p>
            <a:r>
              <a:rPr lang="en-IE" dirty="0"/>
              <a:t>It’s a celebration of the wide variety of research being conducted by LGBTQ+ people in TCD an other universities. We also aim to create a community of support.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677D4-DBEA-42D5-BAFB-7D4C243253E7}"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6694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IE" dirty="0" err="1"/>
              <a:t>Colllege</a:t>
            </a:r>
            <a:r>
              <a:rPr lang="en-IE" dirty="0"/>
              <a:t> - LGBT society, First boyfriend, both did zoology in third year, had wonderful gay role models and wonderful allies. I had been working on building sites every summer before zoology and to enter a work place that was so proud of its queer staff and students was transformative.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677D4-DBEA-42D5-BAFB-7D4C243253E7}"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6175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677D4-DBEA-42D5-BAFB-7D4C243253E7}"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5596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2">
            <a:extLst>
              <a:ext uri="{FF2B5EF4-FFF2-40B4-BE49-F238E27FC236}">
                <a16:creationId xmlns:a16="http://schemas.microsoft.com/office/drawing/2014/main" id="{943B6B62-13C3-399E-8564-38C5B333610E}"/>
              </a:ext>
            </a:extLst>
          </p:cNvPr>
          <p:cNvSpPr txBox="1">
            <a:spLocks noGrp="1"/>
          </p:cNvSpPr>
          <p:nvPr>
            <p:ph type="dt" idx="1"/>
          </p:nvPr>
        </p:nvSpPr>
        <p:spPr>
          <a:ln/>
        </p:spPr>
        <p:txBody>
          <a:bodyPr vert="horz" wrap="square" lIns="91440" tIns="45720" rIns="91440" bIns="4572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EFCABC-A2E5-467A-8D85-405B962F0F53}" type="datetime1">
              <a:rPr kumimoji="0" lang="en-IE" sz="1200" b="0" i="0" u="none" strike="noStrike" kern="1200" cap="none" spc="0" normalizeH="0" baseline="0" noProof="0" smtClean="0">
                <a:ln>
                  <a:noFill/>
                </a:ln>
                <a:solidFill>
                  <a:srgbClr val="000000"/>
                </a:solidFill>
                <a:effectLst/>
                <a:uLnTx/>
                <a:uFillTx/>
                <a:latin typeface="Aptos"/>
                <a:cs typeface="Tahoma" pitchFamily="2"/>
              </a:rPr>
              <a:pPr marL="0" marR="0" lvl="0" indent="0" algn="r" defTabSz="914400" rtl="0" eaLnBrk="1" fontAlgn="auto" latinLnBrk="0" hangingPunct="1">
                <a:lnSpc>
                  <a:spcPct val="100000"/>
                </a:lnSpc>
                <a:spcBef>
                  <a:spcPts val="0"/>
                </a:spcBef>
                <a:spcAft>
                  <a:spcPts val="0"/>
                </a:spcAft>
                <a:buClrTx/>
                <a:buSzTx/>
                <a:buFontTx/>
                <a:buNone/>
                <a:tabLst/>
                <a:defRPr/>
              </a:pPr>
              <a:t>09/09/2026</a:t>
            </a:fld>
            <a:endParaRPr kumimoji="0" lang="en-IE" sz="1200" b="0" i="0" u="none" strike="noStrike" kern="1200" cap="none" spc="0" normalizeH="0" baseline="0" noProof="0">
              <a:ln>
                <a:noFill/>
              </a:ln>
              <a:solidFill>
                <a:srgbClr val="000000"/>
              </a:solidFill>
              <a:effectLst/>
              <a:uLnTx/>
              <a:uFillTx/>
              <a:latin typeface="Aptos"/>
              <a:cs typeface="Tahoma" pitchFamily="2"/>
            </a:endParaRPr>
          </a:p>
        </p:txBody>
      </p:sp>
      <p:sp>
        <p:nvSpPr>
          <p:cNvPr id="7" name="Slide Number Placeholder 6">
            <a:extLst>
              <a:ext uri="{FF2B5EF4-FFF2-40B4-BE49-F238E27FC236}">
                <a16:creationId xmlns:a16="http://schemas.microsoft.com/office/drawing/2014/main" id="{6EAAB06D-2475-ECC0-8337-256A233C380A}"/>
              </a:ext>
            </a:extLst>
          </p:cNvPr>
          <p:cNvSpPr txBox="1">
            <a:spLocks noGrp="1"/>
          </p:cNvSpPr>
          <p:nvPr>
            <p:ph type="sldNum" sz="quarter" idx="5"/>
          </p:nvPr>
        </p:nvSpPr>
        <p:spPr>
          <a:ln/>
        </p:spPr>
        <p:txBody>
          <a:bodyPr vert="horz" wrap="square" lIns="91440" tIns="45720" rIns="91440" bIns="4572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01D99F-ABC8-437A-BB74-A0FBAA9C6049}" type="slidenum">
              <a:rPr kumimoji="0" lang="en-IE" sz="1200" b="0" i="0" u="none" strike="noStrike" kern="1200" cap="none" spc="0" normalizeH="0" baseline="0" noProof="0" smtClean="0">
                <a:ln>
                  <a:noFill/>
                </a:ln>
                <a:solidFill>
                  <a:srgbClr val="000000"/>
                </a:solidFill>
                <a:effectLst/>
                <a:uLnTx/>
                <a:uFillTx/>
                <a:latin typeface="Aptos"/>
                <a:cs typeface="Tahoma" pitchFamily="2"/>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IE" sz="1200" b="0" i="0" u="none" strike="noStrike" kern="1200" cap="none" spc="0" normalizeH="0" baseline="0" noProof="0">
              <a:ln>
                <a:noFill/>
              </a:ln>
              <a:solidFill>
                <a:srgbClr val="000000"/>
              </a:solidFill>
              <a:effectLst/>
              <a:uLnTx/>
              <a:uFillTx/>
              <a:latin typeface="Aptos"/>
              <a:cs typeface="Tahoma" pitchFamily="2"/>
            </a:endParaRPr>
          </a:p>
        </p:txBody>
      </p:sp>
      <p:sp>
        <p:nvSpPr>
          <p:cNvPr id="2" name="Google Shape;184;p8:notes">
            <a:extLst>
              <a:ext uri="{FF2B5EF4-FFF2-40B4-BE49-F238E27FC236}">
                <a16:creationId xmlns:a16="http://schemas.microsoft.com/office/drawing/2014/main" id="{F914DE76-C312-6D36-4D32-21754FBF30B4}"/>
              </a:ext>
            </a:extLst>
          </p:cNvPr>
          <p:cNvSpPr txBox="1">
            <a:spLocks noGrp="1"/>
          </p:cNvSpPr>
          <p:nvPr>
            <p:ph type="body" sz="quarter" idx="1"/>
          </p:nvPr>
        </p:nvSpPr>
        <p:spPr/>
        <p:txBody>
          <a:bodyPr/>
          <a:lstStyle/>
          <a:p>
            <a:pPr indent="-216000" hangingPunct="0"/>
            <a:endParaRPr lang="en-IE" sz="2000">
              <a:latin typeface="Liberation Sans" pitchFamily="18"/>
            </a:endParaRPr>
          </a:p>
        </p:txBody>
      </p:sp>
      <p:sp>
        <p:nvSpPr>
          <p:cNvPr id="3" name="Google Shape;185;p8:notes">
            <a:extLst>
              <a:ext uri="{FF2B5EF4-FFF2-40B4-BE49-F238E27FC236}">
                <a16:creationId xmlns:a16="http://schemas.microsoft.com/office/drawing/2014/main" id="{8AADACED-6236-8BFE-7AF4-E4DAE4BC38C3}"/>
              </a:ext>
            </a:extLst>
          </p:cNvPr>
          <p:cNvSpPr>
            <a:spLocks noGrp="1" noRot="1" noChangeAspect="1" noResize="1"/>
          </p:cNvSpPr>
          <p:nvPr>
            <p:ph type="sldImg"/>
          </p:nvPr>
        </p:nvSpPr>
        <p:spPr>
          <a:solidFill>
            <a:srgbClr val="156082"/>
          </a:solidFill>
          <a:ln w="19080" cap="flat">
            <a:solidFill>
              <a:srgbClr val="042433"/>
            </a:solidFill>
            <a:prstDash val="solid"/>
            <a:miter/>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2">
            <a:extLst>
              <a:ext uri="{FF2B5EF4-FFF2-40B4-BE49-F238E27FC236}">
                <a16:creationId xmlns:a16="http://schemas.microsoft.com/office/drawing/2014/main" id="{22773536-A43D-0259-C861-D1ECDAB85EDE}"/>
              </a:ext>
            </a:extLst>
          </p:cNvPr>
          <p:cNvSpPr txBox="1">
            <a:spLocks noGrp="1"/>
          </p:cNvSpPr>
          <p:nvPr>
            <p:ph type="dt" idx="1"/>
          </p:nvPr>
        </p:nvSpPr>
        <p:spPr>
          <a:ln/>
        </p:spPr>
        <p:txBody>
          <a:bodyPr vert="horz" wrap="square" lIns="91440" tIns="45720" rIns="91440" bIns="4572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EFCABC-A2E5-467A-8D85-405B962F0F53}" type="datetime1">
              <a:rPr kumimoji="0" lang="en-IE" sz="1200" b="0" i="0" u="none" strike="noStrike" kern="1200" cap="none" spc="0" normalizeH="0" baseline="0" noProof="0" smtClean="0">
                <a:ln>
                  <a:noFill/>
                </a:ln>
                <a:solidFill>
                  <a:srgbClr val="000000"/>
                </a:solidFill>
                <a:effectLst/>
                <a:uLnTx/>
                <a:uFillTx/>
                <a:latin typeface="Aptos"/>
                <a:cs typeface="Tahoma" pitchFamily="2"/>
              </a:rPr>
              <a:pPr marL="0" marR="0" lvl="0" indent="0" algn="r" defTabSz="914400" rtl="0" eaLnBrk="1" fontAlgn="auto" latinLnBrk="0" hangingPunct="1">
                <a:lnSpc>
                  <a:spcPct val="100000"/>
                </a:lnSpc>
                <a:spcBef>
                  <a:spcPts val="0"/>
                </a:spcBef>
                <a:spcAft>
                  <a:spcPts val="0"/>
                </a:spcAft>
                <a:buClrTx/>
                <a:buSzTx/>
                <a:buFontTx/>
                <a:buNone/>
                <a:tabLst/>
                <a:defRPr/>
              </a:pPr>
              <a:t>09/09/2026</a:t>
            </a:fld>
            <a:endParaRPr kumimoji="0" lang="en-IE" sz="1200" b="0" i="0" u="none" strike="noStrike" kern="1200" cap="none" spc="0" normalizeH="0" baseline="0" noProof="0">
              <a:ln>
                <a:noFill/>
              </a:ln>
              <a:solidFill>
                <a:srgbClr val="000000"/>
              </a:solidFill>
              <a:effectLst/>
              <a:uLnTx/>
              <a:uFillTx/>
              <a:latin typeface="Aptos"/>
              <a:cs typeface="Tahoma" pitchFamily="2"/>
            </a:endParaRPr>
          </a:p>
        </p:txBody>
      </p:sp>
      <p:sp>
        <p:nvSpPr>
          <p:cNvPr id="8" name="Slide Number Placeholder 6">
            <a:extLst>
              <a:ext uri="{FF2B5EF4-FFF2-40B4-BE49-F238E27FC236}">
                <a16:creationId xmlns:a16="http://schemas.microsoft.com/office/drawing/2014/main" id="{DE7FC65E-85D9-CA5E-1422-277752CB2C80}"/>
              </a:ext>
            </a:extLst>
          </p:cNvPr>
          <p:cNvSpPr txBox="1">
            <a:spLocks noGrp="1"/>
          </p:cNvSpPr>
          <p:nvPr>
            <p:ph type="sldNum" sz="quarter" idx="5"/>
          </p:nvPr>
        </p:nvSpPr>
        <p:spPr>
          <a:ln/>
        </p:spPr>
        <p:txBody>
          <a:bodyPr vert="horz" wrap="square" lIns="91440" tIns="45720" rIns="91440" bIns="4572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3D2F72-A56A-42B1-9887-4E6F9F37E926}" type="slidenum">
              <a:rPr kumimoji="0" lang="en-IE" sz="1200" b="0" i="0" u="none" strike="noStrike" kern="1200" cap="none" spc="0" normalizeH="0" baseline="0" noProof="0" smtClean="0">
                <a:ln>
                  <a:noFill/>
                </a:ln>
                <a:solidFill>
                  <a:srgbClr val="000000"/>
                </a:solidFill>
                <a:effectLst/>
                <a:uLnTx/>
                <a:uFillTx/>
                <a:latin typeface="Aptos"/>
                <a:cs typeface="Tahoma" pitchFamily="2"/>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IE" sz="1200" b="0" i="0" u="none" strike="noStrike" kern="1200" cap="none" spc="0" normalizeH="0" baseline="0" noProof="0">
              <a:ln>
                <a:noFill/>
              </a:ln>
              <a:solidFill>
                <a:srgbClr val="000000"/>
              </a:solidFill>
              <a:effectLst/>
              <a:uLnTx/>
              <a:uFillTx/>
              <a:latin typeface="Aptos"/>
              <a:cs typeface="Tahoma" pitchFamily="2"/>
            </a:endParaRPr>
          </a:p>
        </p:txBody>
      </p:sp>
      <p:sp>
        <p:nvSpPr>
          <p:cNvPr id="2" name="Google Shape;193;p9:notes">
            <a:extLst>
              <a:ext uri="{FF2B5EF4-FFF2-40B4-BE49-F238E27FC236}">
                <a16:creationId xmlns:a16="http://schemas.microsoft.com/office/drawing/2014/main" id="{C420E246-1B77-F6CA-1060-764D0A53DBFC}"/>
              </a:ext>
            </a:extLst>
          </p:cNvPr>
          <p:cNvSpPr>
            <a:spLocks noGrp="1" noRot="1" noChangeAspect="1" noResize="1"/>
          </p:cNvSpPr>
          <p:nvPr>
            <p:ph type="sldImg"/>
          </p:nvPr>
        </p:nvSpPr>
        <p:spPr>
          <a:solidFill>
            <a:srgbClr val="156082"/>
          </a:solidFill>
          <a:ln w="19080" cap="flat">
            <a:solidFill>
              <a:srgbClr val="042433"/>
            </a:solidFill>
            <a:prstDash val="solid"/>
            <a:miter/>
          </a:ln>
        </p:spPr>
      </p:sp>
      <p:sp>
        <p:nvSpPr>
          <p:cNvPr id="3" name="Google Shape;194;p9:notes">
            <a:extLst>
              <a:ext uri="{FF2B5EF4-FFF2-40B4-BE49-F238E27FC236}">
                <a16:creationId xmlns:a16="http://schemas.microsoft.com/office/drawing/2014/main" id="{EE3695F1-7D1E-0895-3C01-B47FAF3E84F8}"/>
              </a:ext>
            </a:extLst>
          </p:cNvPr>
          <p:cNvSpPr txBox="1">
            <a:spLocks noGrp="1"/>
          </p:cNvSpPr>
          <p:nvPr>
            <p:ph type="body" sz="quarter" idx="1"/>
          </p:nvPr>
        </p:nvSpPr>
        <p:spPr>
          <a:xfrm>
            <a:off x="685799" y="4400639"/>
            <a:ext cx="5486399" cy="3600720"/>
          </a:xfrm>
        </p:spPr>
        <p:txBody>
          <a:bodyPr/>
          <a:lstStyle/>
          <a:p>
            <a:pPr indent="-216000" hangingPunct="0"/>
            <a:endParaRPr lang="en-IE" sz="2000">
              <a:latin typeface="Liberation Sans" pitchFamily="18"/>
            </a:endParaRPr>
          </a:p>
        </p:txBody>
      </p:sp>
      <p:sp>
        <p:nvSpPr>
          <p:cNvPr id="4" name="Google Shape;195;p9:notes">
            <a:extLst>
              <a:ext uri="{FF2B5EF4-FFF2-40B4-BE49-F238E27FC236}">
                <a16:creationId xmlns:a16="http://schemas.microsoft.com/office/drawing/2014/main" id="{7677B503-B604-D3A3-43E6-6970A5D43D03}"/>
              </a:ext>
            </a:extLst>
          </p:cNvPr>
          <p:cNvSpPr txBox="1"/>
          <p:nvPr/>
        </p:nvSpPr>
        <p:spPr>
          <a:xfrm>
            <a:off x="3884759" y="8685360"/>
            <a:ext cx="2971800" cy="458640"/>
          </a:xfrm>
          <a:prstGeom prst="rect">
            <a:avLst/>
          </a:prstGeom>
          <a:noFill/>
          <a:ln cap="flat">
            <a:noFill/>
          </a:ln>
        </p:spPr>
        <p:txBody>
          <a:bodyPr vert="horz" wrap="square" lIns="91440" tIns="45720" rIns="91440" bIns="45720" anchor="b" anchorCtr="0" compatLnSpc="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1E06CD-AC8C-49FC-BEBF-731FE4C8D898}" type="slidenum">
              <a:rPr kumimoji="0" lang="en-IE" sz="1400" b="0" i="0" u="none" strike="noStrike" kern="0" cap="none" spc="0" normalizeH="0" baseline="0" noProof="0" smtClean="0">
                <a:ln>
                  <a:noFill/>
                </a:ln>
                <a:solidFill>
                  <a:srgbClr val="000000"/>
                </a:solidFill>
                <a:effectLst/>
                <a:uLnTx/>
                <a:uFillTx/>
                <a:latin typeface="Arial" pitchFamily="18"/>
                <a:ea typeface="Arial" pitchFamily="2"/>
                <a:cs typeface="Arial" pitchFamily="2"/>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IE" sz="1400" b="0" i="0" u="none" strike="noStrike" kern="0" cap="none" spc="0" normalizeH="0" baseline="0" noProof="0">
              <a:ln>
                <a:noFill/>
              </a:ln>
              <a:solidFill>
                <a:srgbClr val="000000"/>
              </a:solidFill>
              <a:effectLst/>
              <a:uLnTx/>
              <a:uFillTx/>
              <a:latin typeface="Arial" pitchFamily="18"/>
              <a:ea typeface="Arial" pitchFamily="2"/>
              <a:cs typeface="Arial" pitchFamily="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2">
            <a:extLst>
              <a:ext uri="{FF2B5EF4-FFF2-40B4-BE49-F238E27FC236}">
                <a16:creationId xmlns:a16="http://schemas.microsoft.com/office/drawing/2014/main" id="{66B8288C-2556-F8BC-0AA4-65F7D60B8012}"/>
              </a:ext>
            </a:extLst>
          </p:cNvPr>
          <p:cNvSpPr txBox="1">
            <a:spLocks noGrp="1"/>
          </p:cNvSpPr>
          <p:nvPr>
            <p:ph type="dt" idx="1"/>
          </p:nvPr>
        </p:nvSpPr>
        <p:spPr>
          <a:ln/>
        </p:spPr>
        <p:txBody>
          <a:bodyPr vert="horz" wrap="square" lIns="91440" tIns="45720" rIns="91440" bIns="4572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EFCABC-A2E5-467A-8D85-405B962F0F53}" type="datetime1">
              <a:rPr kumimoji="0" lang="en-IE" sz="1200" b="0" i="0" u="none" strike="noStrike" kern="1200" cap="none" spc="0" normalizeH="0" baseline="0" noProof="0" smtClean="0">
                <a:ln>
                  <a:noFill/>
                </a:ln>
                <a:solidFill>
                  <a:srgbClr val="000000"/>
                </a:solidFill>
                <a:effectLst/>
                <a:uLnTx/>
                <a:uFillTx/>
                <a:latin typeface="Aptos"/>
                <a:cs typeface="Tahoma" pitchFamily="2"/>
              </a:rPr>
              <a:pPr marL="0" marR="0" lvl="0" indent="0" algn="r" defTabSz="914400" rtl="0" eaLnBrk="1" fontAlgn="auto" latinLnBrk="0" hangingPunct="1">
                <a:lnSpc>
                  <a:spcPct val="100000"/>
                </a:lnSpc>
                <a:spcBef>
                  <a:spcPts val="0"/>
                </a:spcBef>
                <a:spcAft>
                  <a:spcPts val="0"/>
                </a:spcAft>
                <a:buClrTx/>
                <a:buSzTx/>
                <a:buFontTx/>
                <a:buNone/>
                <a:tabLst/>
                <a:defRPr/>
              </a:pPr>
              <a:t>09/09/2026</a:t>
            </a:fld>
            <a:endParaRPr kumimoji="0" lang="en-IE" sz="1200" b="0" i="0" u="none" strike="noStrike" kern="1200" cap="none" spc="0" normalizeH="0" baseline="0" noProof="0">
              <a:ln>
                <a:noFill/>
              </a:ln>
              <a:solidFill>
                <a:srgbClr val="000000"/>
              </a:solidFill>
              <a:effectLst/>
              <a:uLnTx/>
              <a:uFillTx/>
              <a:latin typeface="Aptos"/>
              <a:cs typeface="Tahoma" pitchFamily="2"/>
            </a:endParaRPr>
          </a:p>
        </p:txBody>
      </p:sp>
      <p:sp>
        <p:nvSpPr>
          <p:cNvPr id="8" name="Slide Number Placeholder 6">
            <a:extLst>
              <a:ext uri="{FF2B5EF4-FFF2-40B4-BE49-F238E27FC236}">
                <a16:creationId xmlns:a16="http://schemas.microsoft.com/office/drawing/2014/main" id="{64CD810B-A17C-6145-7076-81594FB63D40}"/>
              </a:ext>
            </a:extLst>
          </p:cNvPr>
          <p:cNvSpPr txBox="1">
            <a:spLocks noGrp="1"/>
          </p:cNvSpPr>
          <p:nvPr>
            <p:ph type="sldNum" sz="quarter" idx="5"/>
          </p:nvPr>
        </p:nvSpPr>
        <p:spPr>
          <a:ln/>
        </p:spPr>
        <p:txBody>
          <a:bodyPr vert="horz" wrap="square" lIns="91440" tIns="45720" rIns="91440" bIns="4572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3773-0713-45DA-912E-08C78763AC78}" type="slidenum">
              <a:rPr kumimoji="0" lang="en-IE" sz="1200" b="0" i="0" u="none" strike="noStrike" kern="1200" cap="none" spc="0" normalizeH="0" baseline="0" noProof="0" smtClean="0">
                <a:ln>
                  <a:noFill/>
                </a:ln>
                <a:solidFill>
                  <a:srgbClr val="000000"/>
                </a:solidFill>
                <a:effectLst/>
                <a:uLnTx/>
                <a:uFillTx/>
                <a:latin typeface="Aptos"/>
                <a:cs typeface="Tahoma" pitchFamily="2"/>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IE" sz="1200" b="0" i="0" u="none" strike="noStrike" kern="1200" cap="none" spc="0" normalizeH="0" baseline="0" noProof="0">
              <a:ln>
                <a:noFill/>
              </a:ln>
              <a:solidFill>
                <a:srgbClr val="000000"/>
              </a:solidFill>
              <a:effectLst/>
              <a:uLnTx/>
              <a:uFillTx/>
              <a:latin typeface="Aptos"/>
              <a:cs typeface="Tahoma" pitchFamily="2"/>
            </a:endParaRPr>
          </a:p>
        </p:txBody>
      </p:sp>
      <p:sp>
        <p:nvSpPr>
          <p:cNvPr id="2" name="Google Shape;203;p10:notes">
            <a:extLst>
              <a:ext uri="{FF2B5EF4-FFF2-40B4-BE49-F238E27FC236}">
                <a16:creationId xmlns:a16="http://schemas.microsoft.com/office/drawing/2014/main" id="{C79BD8EA-C7D3-6805-A651-D02BDDF5EF30}"/>
              </a:ext>
            </a:extLst>
          </p:cNvPr>
          <p:cNvSpPr>
            <a:spLocks noGrp="1" noRot="1" noChangeAspect="1" noResize="1"/>
          </p:cNvSpPr>
          <p:nvPr>
            <p:ph type="sldImg"/>
          </p:nvPr>
        </p:nvSpPr>
        <p:spPr>
          <a:solidFill>
            <a:srgbClr val="156082"/>
          </a:solidFill>
          <a:ln w="19080" cap="flat">
            <a:solidFill>
              <a:srgbClr val="042433"/>
            </a:solidFill>
            <a:prstDash val="solid"/>
            <a:miter/>
          </a:ln>
        </p:spPr>
      </p:sp>
      <p:sp>
        <p:nvSpPr>
          <p:cNvPr id="3" name="Google Shape;204;p10:notes">
            <a:extLst>
              <a:ext uri="{FF2B5EF4-FFF2-40B4-BE49-F238E27FC236}">
                <a16:creationId xmlns:a16="http://schemas.microsoft.com/office/drawing/2014/main" id="{7A702F65-D5AD-B5A7-0F33-849482F06739}"/>
              </a:ext>
            </a:extLst>
          </p:cNvPr>
          <p:cNvSpPr txBox="1">
            <a:spLocks noGrp="1"/>
          </p:cNvSpPr>
          <p:nvPr>
            <p:ph type="body" sz="quarter" idx="1"/>
          </p:nvPr>
        </p:nvSpPr>
        <p:spPr>
          <a:xfrm>
            <a:off x="685799" y="4400639"/>
            <a:ext cx="5486399" cy="3600720"/>
          </a:xfrm>
        </p:spPr>
        <p:txBody>
          <a:bodyPr/>
          <a:lstStyle/>
          <a:p>
            <a:pPr indent="-216000" hangingPunct="0"/>
            <a:endParaRPr lang="en-IE" sz="2000">
              <a:latin typeface="Liberation Sans" pitchFamily="18"/>
            </a:endParaRPr>
          </a:p>
        </p:txBody>
      </p:sp>
      <p:sp>
        <p:nvSpPr>
          <p:cNvPr id="4" name="Google Shape;205;p10:notes">
            <a:extLst>
              <a:ext uri="{FF2B5EF4-FFF2-40B4-BE49-F238E27FC236}">
                <a16:creationId xmlns:a16="http://schemas.microsoft.com/office/drawing/2014/main" id="{64E7EB07-3F6A-949A-E397-C09A5CB3611D}"/>
              </a:ext>
            </a:extLst>
          </p:cNvPr>
          <p:cNvSpPr txBox="1"/>
          <p:nvPr/>
        </p:nvSpPr>
        <p:spPr>
          <a:xfrm>
            <a:off x="3884759" y="8685360"/>
            <a:ext cx="2971800" cy="458640"/>
          </a:xfrm>
          <a:prstGeom prst="rect">
            <a:avLst/>
          </a:prstGeom>
          <a:noFill/>
          <a:ln cap="flat">
            <a:noFill/>
          </a:ln>
        </p:spPr>
        <p:txBody>
          <a:bodyPr vert="horz" wrap="square" lIns="91440" tIns="45720" rIns="91440" bIns="45720" anchor="b" anchorCtr="0" compatLnSpc="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4331A5-E884-4355-B86F-C6628876171A}" type="slidenum">
              <a:rPr kumimoji="0" lang="en-IE" sz="1400" b="0" i="0" u="none" strike="noStrike" kern="0" cap="none" spc="0" normalizeH="0" baseline="0" noProof="0" smtClean="0">
                <a:ln>
                  <a:noFill/>
                </a:ln>
                <a:solidFill>
                  <a:srgbClr val="000000"/>
                </a:solidFill>
                <a:effectLst/>
                <a:uLnTx/>
                <a:uFillTx/>
                <a:latin typeface="Arial" pitchFamily="18"/>
                <a:ea typeface="Arial" pitchFamily="2"/>
                <a:cs typeface="Arial" pitchFamily="2"/>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IE" sz="1400" b="0" i="0" u="none" strike="noStrike" kern="0" cap="none" spc="0" normalizeH="0" baseline="0" noProof="0">
              <a:ln>
                <a:noFill/>
              </a:ln>
              <a:solidFill>
                <a:srgbClr val="000000"/>
              </a:solidFill>
              <a:effectLst/>
              <a:uLnTx/>
              <a:uFillTx/>
              <a:latin typeface="Arial" pitchFamily="18"/>
              <a:ea typeface="Arial" pitchFamily="2"/>
              <a:cs typeface="Arial" pitchFamily="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2">
            <a:extLst>
              <a:ext uri="{FF2B5EF4-FFF2-40B4-BE49-F238E27FC236}">
                <a16:creationId xmlns:a16="http://schemas.microsoft.com/office/drawing/2014/main" id="{4A89E903-2EE6-6A99-3940-01292807FD32}"/>
              </a:ext>
            </a:extLst>
          </p:cNvPr>
          <p:cNvSpPr txBox="1">
            <a:spLocks noGrp="1"/>
          </p:cNvSpPr>
          <p:nvPr>
            <p:ph type="dt" idx="1"/>
          </p:nvPr>
        </p:nvSpPr>
        <p:spPr>
          <a:ln/>
        </p:spPr>
        <p:txBody>
          <a:bodyPr vert="horz" wrap="square" lIns="91440" tIns="45720" rIns="91440" bIns="4572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EFCABC-A2E5-467A-8D85-405B962F0F53}" type="datetime1">
              <a:rPr kumimoji="0" lang="en-IE" sz="1200" b="0" i="0" u="none" strike="noStrike" kern="1200" cap="none" spc="0" normalizeH="0" baseline="0" noProof="0" smtClean="0">
                <a:ln>
                  <a:noFill/>
                </a:ln>
                <a:solidFill>
                  <a:srgbClr val="000000"/>
                </a:solidFill>
                <a:effectLst/>
                <a:uLnTx/>
                <a:uFillTx/>
                <a:latin typeface="Aptos"/>
                <a:cs typeface="Tahoma" pitchFamily="2"/>
              </a:rPr>
              <a:pPr marL="0" marR="0" lvl="0" indent="0" algn="r" defTabSz="914400" rtl="0" eaLnBrk="1" fontAlgn="auto" latinLnBrk="0" hangingPunct="1">
                <a:lnSpc>
                  <a:spcPct val="100000"/>
                </a:lnSpc>
                <a:spcBef>
                  <a:spcPts val="0"/>
                </a:spcBef>
                <a:spcAft>
                  <a:spcPts val="0"/>
                </a:spcAft>
                <a:buClrTx/>
                <a:buSzTx/>
                <a:buFontTx/>
                <a:buNone/>
                <a:tabLst/>
                <a:defRPr/>
              </a:pPr>
              <a:t>09/09/2026</a:t>
            </a:fld>
            <a:endParaRPr kumimoji="0" lang="en-IE" sz="1200" b="0" i="0" u="none" strike="noStrike" kern="1200" cap="none" spc="0" normalizeH="0" baseline="0" noProof="0">
              <a:ln>
                <a:noFill/>
              </a:ln>
              <a:solidFill>
                <a:srgbClr val="000000"/>
              </a:solidFill>
              <a:effectLst/>
              <a:uLnTx/>
              <a:uFillTx/>
              <a:latin typeface="Aptos"/>
              <a:cs typeface="Tahoma" pitchFamily="2"/>
            </a:endParaRPr>
          </a:p>
        </p:txBody>
      </p:sp>
      <p:sp>
        <p:nvSpPr>
          <p:cNvPr id="8" name="Slide Number Placeholder 6">
            <a:extLst>
              <a:ext uri="{FF2B5EF4-FFF2-40B4-BE49-F238E27FC236}">
                <a16:creationId xmlns:a16="http://schemas.microsoft.com/office/drawing/2014/main" id="{4383FC69-D309-8CA8-0112-88AD19133247}"/>
              </a:ext>
            </a:extLst>
          </p:cNvPr>
          <p:cNvSpPr txBox="1">
            <a:spLocks noGrp="1"/>
          </p:cNvSpPr>
          <p:nvPr>
            <p:ph type="sldNum" sz="quarter" idx="5"/>
          </p:nvPr>
        </p:nvSpPr>
        <p:spPr>
          <a:ln/>
        </p:spPr>
        <p:txBody>
          <a:bodyPr vert="horz" wrap="square" lIns="91440" tIns="45720" rIns="91440" bIns="4572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75AF5B-1131-4DC6-A391-CD58B2BD2271}" type="slidenum">
              <a:rPr kumimoji="0" lang="en-IE" sz="1200" b="0" i="0" u="none" strike="noStrike" kern="1200" cap="none" spc="0" normalizeH="0" baseline="0" noProof="0" smtClean="0">
                <a:ln>
                  <a:noFill/>
                </a:ln>
                <a:solidFill>
                  <a:srgbClr val="000000"/>
                </a:solidFill>
                <a:effectLst/>
                <a:uLnTx/>
                <a:uFillTx/>
                <a:latin typeface="Aptos"/>
                <a:cs typeface="Tahoma" pitchFamily="2"/>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IE" sz="1200" b="0" i="0" u="none" strike="noStrike" kern="1200" cap="none" spc="0" normalizeH="0" baseline="0" noProof="0">
              <a:ln>
                <a:noFill/>
              </a:ln>
              <a:solidFill>
                <a:srgbClr val="000000"/>
              </a:solidFill>
              <a:effectLst/>
              <a:uLnTx/>
              <a:uFillTx/>
              <a:latin typeface="Aptos"/>
              <a:cs typeface="Tahoma" pitchFamily="2"/>
            </a:endParaRPr>
          </a:p>
        </p:txBody>
      </p:sp>
      <p:sp>
        <p:nvSpPr>
          <p:cNvPr id="2" name="Google Shape;238;p13:notes">
            <a:extLst>
              <a:ext uri="{FF2B5EF4-FFF2-40B4-BE49-F238E27FC236}">
                <a16:creationId xmlns:a16="http://schemas.microsoft.com/office/drawing/2014/main" id="{F49DBCA4-1F84-ECF4-A3FD-96FA025A31BA}"/>
              </a:ext>
            </a:extLst>
          </p:cNvPr>
          <p:cNvSpPr>
            <a:spLocks noGrp="1" noRot="1" noChangeAspect="1" noResize="1"/>
          </p:cNvSpPr>
          <p:nvPr>
            <p:ph type="sldImg"/>
          </p:nvPr>
        </p:nvSpPr>
        <p:spPr>
          <a:solidFill>
            <a:srgbClr val="156082"/>
          </a:solidFill>
          <a:ln w="19080" cap="flat">
            <a:solidFill>
              <a:srgbClr val="042433"/>
            </a:solidFill>
            <a:prstDash val="solid"/>
            <a:miter/>
          </a:ln>
        </p:spPr>
      </p:sp>
      <p:sp>
        <p:nvSpPr>
          <p:cNvPr id="3" name="Google Shape;239;p13:notes">
            <a:extLst>
              <a:ext uri="{FF2B5EF4-FFF2-40B4-BE49-F238E27FC236}">
                <a16:creationId xmlns:a16="http://schemas.microsoft.com/office/drawing/2014/main" id="{30D4AD72-AF40-D34A-3897-DDCE07567B2D}"/>
              </a:ext>
            </a:extLst>
          </p:cNvPr>
          <p:cNvSpPr txBox="1">
            <a:spLocks noGrp="1"/>
          </p:cNvSpPr>
          <p:nvPr>
            <p:ph type="body" sz="quarter" idx="1"/>
          </p:nvPr>
        </p:nvSpPr>
        <p:spPr>
          <a:xfrm>
            <a:off x="685799" y="4400639"/>
            <a:ext cx="5486399" cy="3600720"/>
          </a:xfrm>
        </p:spPr>
        <p:txBody>
          <a:bodyPr/>
          <a:lstStyle/>
          <a:p>
            <a:pPr indent="-216000" hangingPunct="0"/>
            <a:endParaRPr lang="en-IE" sz="2000">
              <a:latin typeface="Liberation Sans" pitchFamily="18"/>
            </a:endParaRPr>
          </a:p>
        </p:txBody>
      </p:sp>
      <p:sp>
        <p:nvSpPr>
          <p:cNvPr id="4" name="Google Shape;240;p13:notes">
            <a:extLst>
              <a:ext uri="{FF2B5EF4-FFF2-40B4-BE49-F238E27FC236}">
                <a16:creationId xmlns:a16="http://schemas.microsoft.com/office/drawing/2014/main" id="{CC57D5D8-8878-3D52-D62F-556D1B3625DA}"/>
              </a:ext>
            </a:extLst>
          </p:cNvPr>
          <p:cNvSpPr txBox="1"/>
          <p:nvPr/>
        </p:nvSpPr>
        <p:spPr>
          <a:xfrm>
            <a:off x="3884759" y="8685360"/>
            <a:ext cx="2971800" cy="458640"/>
          </a:xfrm>
          <a:prstGeom prst="rect">
            <a:avLst/>
          </a:prstGeom>
          <a:noFill/>
          <a:ln cap="flat">
            <a:noFill/>
          </a:ln>
        </p:spPr>
        <p:txBody>
          <a:bodyPr vert="horz" wrap="square" lIns="91440" tIns="45720" rIns="91440" bIns="45720" anchor="b" anchorCtr="0" compatLnSpc="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75C284-369E-46A6-BCBE-4482E52CE835}" type="slidenum">
              <a:rPr kumimoji="0" lang="en-IE" sz="1400" b="0" i="0" u="none" strike="noStrike" kern="0" cap="none" spc="0" normalizeH="0" baseline="0" noProof="0" smtClean="0">
                <a:ln>
                  <a:noFill/>
                </a:ln>
                <a:solidFill>
                  <a:srgbClr val="000000"/>
                </a:solidFill>
                <a:effectLst/>
                <a:uLnTx/>
                <a:uFillTx/>
                <a:latin typeface="Arial" pitchFamily="18"/>
                <a:ea typeface="Arial" pitchFamily="2"/>
                <a:cs typeface="Arial" pitchFamily="2"/>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IE" sz="1400" b="0" i="0" u="none" strike="noStrike" kern="0" cap="none" spc="0" normalizeH="0" baseline="0" noProof="0">
              <a:ln>
                <a:noFill/>
              </a:ln>
              <a:solidFill>
                <a:srgbClr val="000000"/>
              </a:solidFill>
              <a:effectLst/>
              <a:uLnTx/>
              <a:uFillTx/>
              <a:latin typeface="Arial" pitchFamily="18"/>
              <a:ea typeface="Arial" pitchFamily="2"/>
              <a:cs typeface="Arial" pitchFamily="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6EF6BE0A-8837-08DD-F315-79F87D10AD55}"/>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074730A1-6047-748F-E17B-A00EC8135FB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a:extLst>
              <a:ext uri="{FF2B5EF4-FFF2-40B4-BE49-F238E27FC236}">
                <a16:creationId xmlns:a16="http://schemas.microsoft.com/office/drawing/2014/main" id="{BA439B1A-8D97-A7AA-BBC3-8C71716405E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3095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3318E98E-078D-6548-EE89-5CFCC9A0A03F}"/>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752BE229-B681-3FBC-41AB-3E72C00876F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a:extLst>
              <a:ext uri="{FF2B5EF4-FFF2-40B4-BE49-F238E27FC236}">
                <a16:creationId xmlns:a16="http://schemas.microsoft.com/office/drawing/2014/main" id="{6AD7BBEF-E502-C895-CCEC-1935435B8E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0649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D6FB5AF8-5A47-F476-468F-C62A18507077}"/>
            </a:ext>
          </a:extLst>
        </p:cNvPr>
        <p:cNvGrpSpPr/>
        <p:nvPr/>
      </p:nvGrpSpPr>
      <p:grpSpPr>
        <a:xfrm>
          <a:off x="0" y="0"/>
          <a:ext cx="0" cy="0"/>
          <a:chOff x="0" y="0"/>
          <a:chExt cx="0" cy="0"/>
        </a:xfrm>
      </p:grpSpPr>
      <p:sp>
        <p:nvSpPr>
          <p:cNvPr id="94" name="Google Shape;94;p3:notes">
            <a:extLst>
              <a:ext uri="{FF2B5EF4-FFF2-40B4-BE49-F238E27FC236}">
                <a16:creationId xmlns:a16="http://schemas.microsoft.com/office/drawing/2014/main" id="{16AAA590-2AFB-503B-1571-62E6660FD6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a:extLst>
              <a:ext uri="{FF2B5EF4-FFF2-40B4-BE49-F238E27FC236}">
                <a16:creationId xmlns:a16="http://schemas.microsoft.com/office/drawing/2014/main" id="{B18DBAAB-2D04-6478-6342-07E58A7AD60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4021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99177AB9-0D1A-2F67-717E-A85FEE5E8CB4}"/>
            </a:ext>
          </a:extLst>
        </p:cNvPr>
        <p:cNvGrpSpPr/>
        <p:nvPr/>
      </p:nvGrpSpPr>
      <p:grpSpPr>
        <a:xfrm>
          <a:off x="0" y="0"/>
          <a:ext cx="0" cy="0"/>
          <a:chOff x="0" y="0"/>
          <a:chExt cx="0" cy="0"/>
        </a:xfrm>
      </p:grpSpPr>
      <p:sp>
        <p:nvSpPr>
          <p:cNvPr id="94" name="Google Shape;94;p3:notes">
            <a:extLst>
              <a:ext uri="{FF2B5EF4-FFF2-40B4-BE49-F238E27FC236}">
                <a16:creationId xmlns:a16="http://schemas.microsoft.com/office/drawing/2014/main" id="{0DAE3E15-1B04-6F60-524F-8D18F3FC1F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a:extLst>
              <a:ext uri="{FF2B5EF4-FFF2-40B4-BE49-F238E27FC236}">
                <a16:creationId xmlns:a16="http://schemas.microsoft.com/office/drawing/2014/main" id="{AA02E5F5-9CAA-5D4D-C5E6-354319DFC1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0712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a:extLst>
            <a:ext uri="{FF2B5EF4-FFF2-40B4-BE49-F238E27FC236}">
              <a16:creationId xmlns:a16="http://schemas.microsoft.com/office/drawing/2014/main" id="{46BD964F-CF79-AFBC-6439-31D85B7ECFD1}"/>
            </a:ext>
          </a:extLst>
        </p:cNvPr>
        <p:cNvGrpSpPr/>
        <p:nvPr/>
      </p:nvGrpSpPr>
      <p:grpSpPr>
        <a:xfrm>
          <a:off x="0" y="0"/>
          <a:ext cx="0" cy="0"/>
          <a:chOff x="0" y="0"/>
          <a:chExt cx="0" cy="0"/>
        </a:xfrm>
      </p:grpSpPr>
      <p:sp>
        <p:nvSpPr>
          <p:cNvPr id="101" name="Google Shape;101;p4:notes">
            <a:extLst>
              <a:ext uri="{FF2B5EF4-FFF2-40B4-BE49-F238E27FC236}">
                <a16:creationId xmlns:a16="http://schemas.microsoft.com/office/drawing/2014/main" id="{F4DCC540-A162-35E3-F493-05E2E264141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4:notes">
            <a:extLst>
              <a:ext uri="{FF2B5EF4-FFF2-40B4-BE49-F238E27FC236}">
                <a16:creationId xmlns:a16="http://schemas.microsoft.com/office/drawing/2014/main" id="{0D1FFE84-D96A-6297-EC2B-6CD15CFC698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028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24" name="Google Shape;224;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IE"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19</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a:extLst>
            <a:ext uri="{FF2B5EF4-FFF2-40B4-BE49-F238E27FC236}">
              <a16:creationId xmlns:a16="http://schemas.microsoft.com/office/drawing/2014/main" id="{EDF0997B-0371-E992-FFB0-F5EC5624C741}"/>
            </a:ext>
          </a:extLst>
        </p:cNvPr>
        <p:cNvGrpSpPr/>
        <p:nvPr/>
      </p:nvGrpSpPr>
      <p:grpSpPr>
        <a:xfrm>
          <a:off x="0" y="0"/>
          <a:ext cx="0" cy="0"/>
          <a:chOff x="0" y="0"/>
          <a:chExt cx="0" cy="0"/>
        </a:xfrm>
      </p:grpSpPr>
      <p:sp>
        <p:nvSpPr>
          <p:cNvPr id="222" name="Google Shape;222;p12:notes">
            <a:extLst>
              <a:ext uri="{FF2B5EF4-FFF2-40B4-BE49-F238E27FC236}">
                <a16:creationId xmlns:a16="http://schemas.microsoft.com/office/drawing/2014/main" id="{F224842B-7C44-A7C5-D004-27B542E2345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2:notes">
            <a:extLst>
              <a:ext uri="{FF2B5EF4-FFF2-40B4-BE49-F238E27FC236}">
                <a16:creationId xmlns:a16="http://schemas.microsoft.com/office/drawing/2014/main" id="{13664933-ED2C-347E-9FF7-04B399B95F8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24" name="Google Shape;224;p12:notes">
            <a:extLst>
              <a:ext uri="{FF2B5EF4-FFF2-40B4-BE49-F238E27FC236}">
                <a16:creationId xmlns:a16="http://schemas.microsoft.com/office/drawing/2014/main" id="{2AC56A45-9DB4-155C-4015-15C96938CD94}"/>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IE"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20</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1631408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8" name="Google Shape;248;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IE"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21</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7" name="Google Shape;257;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IE"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22</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31C99935-434C-D5E2-5C6B-9A73F36187C2}"/>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018B465B-D4BD-313C-AFF9-359B573AC1F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a:extLst>
              <a:ext uri="{FF2B5EF4-FFF2-40B4-BE49-F238E27FC236}">
                <a16:creationId xmlns:a16="http://schemas.microsoft.com/office/drawing/2014/main" id="{7B4639E0-7EB8-E9BC-DDE3-CB1E7489DDD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5140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1AB92-070F-4033-84A9-67ADB275DF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AA4869A5-6788-45E2-B0AB-BC12EE1826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E1523F8A-6F7E-40A5-AA49-38677DFEAB3A}"/>
              </a:ext>
            </a:extLst>
          </p:cNvPr>
          <p:cNvSpPr>
            <a:spLocks noGrp="1"/>
          </p:cNvSpPr>
          <p:nvPr>
            <p:ph type="dt" sz="half" idx="10"/>
          </p:nvPr>
        </p:nvSpPr>
        <p:spPr/>
        <p:txBody>
          <a:bodyPr/>
          <a:lstStyle/>
          <a:p>
            <a:fld id="{A313D5A3-B5D8-44DB-AE7F-ED37CE0E0C86}" type="datetimeFigureOut">
              <a:rPr lang="en-IE" smtClean="0"/>
              <a:t>09/09/2026</a:t>
            </a:fld>
            <a:endParaRPr lang="en-IE"/>
          </a:p>
        </p:txBody>
      </p:sp>
      <p:sp>
        <p:nvSpPr>
          <p:cNvPr id="5" name="Footer Placeholder 4">
            <a:extLst>
              <a:ext uri="{FF2B5EF4-FFF2-40B4-BE49-F238E27FC236}">
                <a16:creationId xmlns:a16="http://schemas.microsoft.com/office/drawing/2014/main" id="{5A5E2CC6-CAE8-4602-A5E6-D39BFB6ADB9D}"/>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A98E7608-7155-4F11-9BF0-DB72ED8B31D8}"/>
              </a:ext>
            </a:extLst>
          </p:cNvPr>
          <p:cNvSpPr>
            <a:spLocks noGrp="1"/>
          </p:cNvSpPr>
          <p:nvPr>
            <p:ph type="sldNum" sz="quarter" idx="12"/>
          </p:nvPr>
        </p:nvSpPr>
        <p:spPr/>
        <p:txBody>
          <a:bodyPr/>
          <a:lstStyle/>
          <a:p>
            <a:fld id="{46764B90-5F94-4A90-91DA-51E9E287EAD4}" type="slidenum">
              <a:rPr lang="en-IE" smtClean="0"/>
              <a:t>‹#›</a:t>
            </a:fld>
            <a:endParaRPr lang="en-IE"/>
          </a:p>
        </p:txBody>
      </p:sp>
    </p:spTree>
    <p:extLst>
      <p:ext uri="{BB962C8B-B14F-4D97-AF65-F5344CB8AC3E}">
        <p14:creationId xmlns:p14="http://schemas.microsoft.com/office/powerpoint/2010/main" val="422432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7510D-F294-41D9-85B0-FCF591B40585}"/>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ADAA10DA-74EE-401C-BBB8-0E1DAA5D69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3AA162B-69EB-44E3-B3CB-F3CE739ECCC4}"/>
              </a:ext>
            </a:extLst>
          </p:cNvPr>
          <p:cNvSpPr>
            <a:spLocks noGrp="1"/>
          </p:cNvSpPr>
          <p:nvPr>
            <p:ph type="dt" sz="half" idx="10"/>
          </p:nvPr>
        </p:nvSpPr>
        <p:spPr/>
        <p:txBody>
          <a:bodyPr/>
          <a:lstStyle/>
          <a:p>
            <a:fld id="{A313D5A3-B5D8-44DB-AE7F-ED37CE0E0C86}" type="datetimeFigureOut">
              <a:rPr lang="en-IE" smtClean="0"/>
              <a:t>09/09/2026</a:t>
            </a:fld>
            <a:endParaRPr lang="en-IE"/>
          </a:p>
        </p:txBody>
      </p:sp>
      <p:sp>
        <p:nvSpPr>
          <p:cNvPr id="5" name="Footer Placeholder 4">
            <a:extLst>
              <a:ext uri="{FF2B5EF4-FFF2-40B4-BE49-F238E27FC236}">
                <a16:creationId xmlns:a16="http://schemas.microsoft.com/office/drawing/2014/main" id="{AAFF225A-406F-4204-BD93-BB0B25A192F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08C0C4AB-7456-4CAD-81C5-17824C47E520}"/>
              </a:ext>
            </a:extLst>
          </p:cNvPr>
          <p:cNvSpPr>
            <a:spLocks noGrp="1"/>
          </p:cNvSpPr>
          <p:nvPr>
            <p:ph type="sldNum" sz="quarter" idx="12"/>
          </p:nvPr>
        </p:nvSpPr>
        <p:spPr/>
        <p:txBody>
          <a:bodyPr/>
          <a:lstStyle/>
          <a:p>
            <a:fld id="{46764B90-5F94-4A90-91DA-51E9E287EAD4}" type="slidenum">
              <a:rPr lang="en-IE" smtClean="0"/>
              <a:t>‹#›</a:t>
            </a:fld>
            <a:endParaRPr lang="en-IE"/>
          </a:p>
        </p:txBody>
      </p:sp>
    </p:spTree>
    <p:extLst>
      <p:ext uri="{BB962C8B-B14F-4D97-AF65-F5344CB8AC3E}">
        <p14:creationId xmlns:p14="http://schemas.microsoft.com/office/powerpoint/2010/main" val="2202239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DB1EF-717C-4AD1-878A-AD88FFC425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444C4DBE-39C4-41A0-864D-6B7C35DE97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E62E7AC-7941-466E-A451-8BADD181E181}"/>
              </a:ext>
            </a:extLst>
          </p:cNvPr>
          <p:cNvSpPr>
            <a:spLocks noGrp="1"/>
          </p:cNvSpPr>
          <p:nvPr>
            <p:ph type="dt" sz="half" idx="10"/>
          </p:nvPr>
        </p:nvSpPr>
        <p:spPr/>
        <p:txBody>
          <a:bodyPr/>
          <a:lstStyle/>
          <a:p>
            <a:fld id="{A313D5A3-B5D8-44DB-AE7F-ED37CE0E0C86}" type="datetimeFigureOut">
              <a:rPr lang="en-IE" smtClean="0"/>
              <a:t>09/09/2026</a:t>
            </a:fld>
            <a:endParaRPr lang="en-IE"/>
          </a:p>
        </p:txBody>
      </p:sp>
      <p:sp>
        <p:nvSpPr>
          <p:cNvPr id="5" name="Footer Placeholder 4">
            <a:extLst>
              <a:ext uri="{FF2B5EF4-FFF2-40B4-BE49-F238E27FC236}">
                <a16:creationId xmlns:a16="http://schemas.microsoft.com/office/drawing/2014/main" id="{9DCCF74B-F0B3-4290-9571-0419F9D8E2F9}"/>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7DB7B09-408E-4D58-9202-9A20A7A08441}"/>
              </a:ext>
            </a:extLst>
          </p:cNvPr>
          <p:cNvSpPr>
            <a:spLocks noGrp="1"/>
          </p:cNvSpPr>
          <p:nvPr>
            <p:ph type="sldNum" sz="quarter" idx="12"/>
          </p:nvPr>
        </p:nvSpPr>
        <p:spPr/>
        <p:txBody>
          <a:bodyPr/>
          <a:lstStyle/>
          <a:p>
            <a:fld id="{46764B90-5F94-4A90-91DA-51E9E287EAD4}" type="slidenum">
              <a:rPr lang="en-IE" smtClean="0"/>
              <a:t>‹#›</a:t>
            </a:fld>
            <a:endParaRPr lang="en-IE"/>
          </a:p>
        </p:txBody>
      </p:sp>
    </p:spTree>
    <p:extLst>
      <p:ext uri="{BB962C8B-B14F-4D97-AF65-F5344CB8AC3E}">
        <p14:creationId xmlns:p14="http://schemas.microsoft.com/office/powerpoint/2010/main" val="2245201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ED647-7E3F-4BBB-AE58-B7CA203FFAF2}"/>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1975B368-445F-41BE-864A-63EEC2AF58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0B1445D1-E73A-4BC7-BB6A-F1475A2513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6E38EF08-2FE9-4A4A-90FD-62A70806108B}"/>
              </a:ext>
            </a:extLst>
          </p:cNvPr>
          <p:cNvSpPr>
            <a:spLocks noGrp="1"/>
          </p:cNvSpPr>
          <p:nvPr>
            <p:ph type="dt" sz="half" idx="10"/>
          </p:nvPr>
        </p:nvSpPr>
        <p:spPr/>
        <p:txBody>
          <a:bodyPr/>
          <a:lstStyle/>
          <a:p>
            <a:fld id="{A313D5A3-B5D8-44DB-AE7F-ED37CE0E0C86}" type="datetimeFigureOut">
              <a:rPr lang="en-IE" smtClean="0"/>
              <a:t>09/09/2026</a:t>
            </a:fld>
            <a:endParaRPr lang="en-IE"/>
          </a:p>
        </p:txBody>
      </p:sp>
      <p:sp>
        <p:nvSpPr>
          <p:cNvPr id="6" name="Footer Placeholder 5">
            <a:extLst>
              <a:ext uri="{FF2B5EF4-FFF2-40B4-BE49-F238E27FC236}">
                <a16:creationId xmlns:a16="http://schemas.microsoft.com/office/drawing/2014/main" id="{329293F1-9E74-4B60-9813-DCAB8FC0C2E9}"/>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0B1053F8-1908-4254-ACB3-78EAC6EEE8A6}"/>
              </a:ext>
            </a:extLst>
          </p:cNvPr>
          <p:cNvSpPr>
            <a:spLocks noGrp="1"/>
          </p:cNvSpPr>
          <p:nvPr>
            <p:ph type="sldNum" sz="quarter" idx="12"/>
          </p:nvPr>
        </p:nvSpPr>
        <p:spPr/>
        <p:txBody>
          <a:bodyPr/>
          <a:lstStyle/>
          <a:p>
            <a:fld id="{46764B90-5F94-4A90-91DA-51E9E287EAD4}" type="slidenum">
              <a:rPr lang="en-IE" smtClean="0"/>
              <a:t>‹#›</a:t>
            </a:fld>
            <a:endParaRPr lang="en-IE"/>
          </a:p>
        </p:txBody>
      </p:sp>
    </p:spTree>
    <p:extLst>
      <p:ext uri="{BB962C8B-B14F-4D97-AF65-F5344CB8AC3E}">
        <p14:creationId xmlns:p14="http://schemas.microsoft.com/office/powerpoint/2010/main" val="1825954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BF20D-9516-491A-BD2E-7E993D781DD8}"/>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B86372B9-0C56-4B02-AA47-C0A4686CD5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3EB50D-2386-48C0-BBCE-32FB79CB00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B7BA44C3-5E9F-4B24-8CD3-9FA50790AF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0A4C5B-926B-417A-94AE-B8EEBD9FFE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4F0C3D05-F196-4F4C-8FE5-7C7C8B085A71}"/>
              </a:ext>
            </a:extLst>
          </p:cNvPr>
          <p:cNvSpPr>
            <a:spLocks noGrp="1"/>
          </p:cNvSpPr>
          <p:nvPr>
            <p:ph type="dt" sz="half" idx="10"/>
          </p:nvPr>
        </p:nvSpPr>
        <p:spPr/>
        <p:txBody>
          <a:bodyPr/>
          <a:lstStyle/>
          <a:p>
            <a:fld id="{A313D5A3-B5D8-44DB-AE7F-ED37CE0E0C86}" type="datetimeFigureOut">
              <a:rPr lang="en-IE" smtClean="0"/>
              <a:t>09/09/2026</a:t>
            </a:fld>
            <a:endParaRPr lang="en-IE"/>
          </a:p>
        </p:txBody>
      </p:sp>
      <p:sp>
        <p:nvSpPr>
          <p:cNvPr id="8" name="Footer Placeholder 7">
            <a:extLst>
              <a:ext uri="{FF2B5EF4-FFF2-40B4-BE49-F238E27FC236}">
                <a16:creationId xmlns:a16="http://schemas.microsoft.com/office/drawing/2014/main" id="{BD8E2C1F-E6AB-4FEE-A4E7-FCB36529A8D2}"/>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A8EECE01-C0C1-4D14-A81A-34E8E31CA354}"/>
              </a:ext>
            </a:extLst>
          </p:cNvPr>
          <p:cNvSpPr>
            <a:spLocks noGrp="1"/>
          </p:cNvSpPr>
          <p:nvPr>
            <p:ph type="sldNum" sz="quarter" idx="12"/>
          </p:nvPr>
        </p:nvSpPr>
        <p:spPr/>
        <p:txBody>
          <a:bodyPr/>
          <a:lstStyle/>
          <a:p>
            <a:fld id="{46764B90-5F94-4A90-91DA-51E9E287EAD4}" type="slidenum">
              <a:rPr lang="en-IE" smtClean="0"/>
              <a:t>‹#›</a:t>
            </a:fld>
            <a:endParaRPr lang="en-IE"/>
          </a:p>
        </p:txBody>
      </p:sp>
    </p:spTree>
    <p:extLst>
      <p:ext uri="{BB962C8B-B14F-4D97-AF65-F5344CB8AC3E}">
        <p14:creationId xmlns:p14="http://schemas.microsoft.com/office/powerpoint/2010/main" val="2919677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2C2DA-A949-49EA-93D9-49A16325218E}"/>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818AE5AB-1A8C-44B8-B738-D4A5650E4605}"/>
              </a:ext>
            </a:extLst>
          </p:cNvPr>
          <p:cNvSpPr>
            <a:spLocks noGrp="1"/>
          </p:cNvSpPr>
          <p:nvPr>
            <p:ph type="dt" sz="half" idx="10"/>
          </p:nvPr>
        </p:nvSpPr>
        <p:spPr/>
        <p:txBody>
          <a:bodyPr/>
          <a:lstStyle/>
          <a:p>
            <a:fld id="{A313D5A3-B5D8-44DB-AE7F-ED37CE0E0C86}" type="datetimeFigureOut">
              <a:rPr lang="en-IE" smtClean="0"/>
              <a:t>09/09/2026</a:t>
            </a:fld>
            <a:endParaRPr lang="en-IE"/>
          </a:p>
        </p:txBody>
      </p:sp>
      <p:sp>
        <p:nvSpPr>
          <p:cNvPr id="4" name="Footer Placeholder 3">
            <a:extLst>
              <a:ext uri="{FF2B5EF4-FFF2-40B4-BE49-F238E27FC236}">
                <a16:creationId xmlns:a16="http://schemas.microsoft.com/office/drawing/2014/main" id="{D10E1315-A8A0-4124-8F61-E2BF80DA533B}"/>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1BD3BDCA-990B-4046-9AFA-CED2E1989B41}"/>
              </a:ext>
            </a:extLst>
          </p:cNvPr>
          <p:cNvSpPr>
            <a:spLocks noGrp="1"/>
          </p:cNvSpPr>
          <p:nvPr>
            <p:ph type="sldNum" sz="quarter" idx="12"/>
          </p:nvPr>
        </p:nvSpPr>
        <p:spPr/>
        <p:txBody>
          <a:bodyPr/>
          <a:lstStyle/>
          <a:p>
            <a:fld id="{46764B90-5F94-4A90-91DA-51E9E287EAD4}" type="slidenum">
              <a:rPr lang="en-IE" smtClean="0"/>
              <a:t>‹#›</a:t>
            </a:fld>
            <a:endParaRPr lang="en-IE"/>
          </a:p>
        </p:txBody>
      </p:sp>
    </p:spTree>
    <p:extLst>
      <p:ext uri="{BB962C8B-B14F-4D97-AF65-F5344CB8AC3E}">
        <p14:creationId xmlns:p14="http://schemas.microsoft.com/office/powerpoint/2010/main" val="1750388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BDDA63-BC93-4960-BB44-84B92D635E48}"/>
              </a:ext>
            </a:extLst>
          </p:cNvPr>
          <p:cNvSpPr>
            <a:spLocks noGrp="1"/>
          </p:cNvSpPr>
          <p:nvPr>
            <p:ph type="dt" sz="half" idx="10"/>
          </p:nvPr>
        </p:nvSpPr>
        <p:spPr/>
        <p:txBody>
          <a:bodyPr/>
          <a:lstStyle/>
          <a:p>
            <a:fld id="{A313D5A3-B5D8-44DB-AE7F-ED37CE0E0C86}" type="datetimeFigureOut">
              <a:rPr lang="en-IE" smtClean="0"/>
              <a:t>09/09/2026</a:t>
            </a:fld>
            <a:endParaRPr lang="en-IE"/>
          </a:p>
        </p:txBody>
      </p:sp>
      <p:sp>
        <p:nvSpPr>
          <p:cNvPr id="3" name="Footer Placeholder 2">
            <a:extLst>
              <a:ext uri="{FF2B5EF4-FFF2-40B4-BE49-F238E27FC236}">
                <a16:creationId xmlns:a16="http://schemas.microsoft.com/office/drawing/2014/main" id="{7868E022-B1C1-4E4C-9C9E-20D6CE0FA468}"/>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0E38AC7F-FA3D-4FCC-8B24-CFD08AFC5B21}"/>
              </a:ext>
            </a:extLst>
          </p:cNvPr>
          <p:cNvSpPr>
            <a:spLocks noGrp="1"/>
          </p:cNvSpPr>
          <p:nvPr>
            <p:ph type="sldNum" sz="quarter" idx="12"/>
          </p:nvPr>
        </p:nvSpPr>
        <p:spPr/>
        <p:txBody>
          <a:bodyPr/>
          <a:lstStyle/>
          <a:p>
            <a:fld id="{46764B90-5F94-4A90-91DA-51E9E287EAD4}" type="slidenum">
              <a:rPr lang="en-IE" smtClean="0"/>
              <a:t>‹#›</a:t>
            </a:fld>
            <a:endParaRPr lang="en-IE"/>
          </a:p>
        </p:txBody>
      </p:sp>
    </p:spTree>
    <p:extLst>
      <p:ext uri="{BB962C8B-B14F-4D97-AF65-F5344CB8AC3E}">
        <p14:creationId xmlns:p14="http://schemas.microsoft.com/office/powerpoint/2010/main" val="96626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85455-1B7E-4598-AF7A-126F7C767D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207B930F-04DB-4858-AB37-629EC0E307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F1D8360B-98DA-4C71-BE49-3D5237BF3B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870DD2-ACC2-484F-9B09-8F8DD760E81E}"/>
              </a:ext>
            </a:extLst>
          </p:cNvPr>
          <p:cNvSpPr>
            <a:spLocks noGrp="1"/>
          </p:cNvSpPr>
          <p:nvPr>
            <p:ph type="dt" sz="half" idx="10"/>
          </p:nvPr>
        </p:nvSpPr>
        <p:spPr/>
        <p:txBody>
          <a:bodyPr/>
          <a:lstStyle/>
          <a:p>
            <a:fld id="{A313D5A3-B5D8-44DB-AE7F-ED37CE0E0C86}" type="datetimeFigureOut">
              <a:rPr lang="en-IE" smtClean="0"/>
              <a:t>09/09/2026</a:t>
            </a:fld>
            <a:endParaRPr lang="en-IE"/>
          </a:p>
        </p:txBody>
      </p:sp>
      <p:sp>
        <p:nvSpPr>
          <p:cNvPr id="6" name="Footer Placeholder 5">
            <a:extLst>
              <a:ext uri="{FF2B5EF4-FFF2-40B4-BE49-F238E27FC236}">
                <a16:creationId xmlns:a16="http://schemas.microsoft.com/office/drawing/2014/main" id="{945693EF-6E52-42B4-87F6-ED4DF5615BE7}"/>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3D8C46A3-9249-4F4F-81CA-77DCD8BBD27C}"/>
              </a:ext>
            </a:extLst>
          </p:cNvPr>
          <p:cNvSpPr>
            <a:spLocks noGrp="1"/>
          </p:cNvSpPr>
          <p:nvPr>
            <p:ph type="sldNum" sz="quarter" idx="12"/>
          </p:nvPr>
        </p:nvSpPr>
        <p:spPr/>
        <p:txBody>
          <a:bodyPr/>
          <a:lstStyle/>
          <a:p>
            <a:fld id="{46764B90-5F94-4A90-91DA-51E9E287EAD4}" type="slidenum">
              <a:rPr lang="en-IE" smtClean="0"/>
              <a:t>‹#›</a:t>
            </a:fld>
            <a:endParaRPr lang="en-IE"/>
          </a:p>
        </p:txBody>
      </p:sp>
    </p:spTree>
    <p:extLst>
      <p:ext uri="{BB962C8B-B14F-4D97-AF65-F5344CB8AC3E}">
        <p14:creationId xmlns:p14="http://schemas.microsoft.com/office/powerpoint/2010/main" val="4220364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19FF2-B459-441C-B147-E89722892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B2AA1948-253D-4BB1-92E0-7B30827F6C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0C083ADD-6F2F-4C6D-8578-02958F181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1B326A-0057-44B1-9BFC-7834594F9D20}"/>
              </a:ext>
            </a:extLst>
          </p:cNvPr>
          <p:cNvSpPr>
            <a:spLocks noGrp="1"/>
          </p:cNvSpPr>
          <p:nvPr>
            <p:ph type="dt" sz="half" idx="10"/>
          </p:nvPr>
        </p:nvSpPr>
        <p:spPr/>
        <p:txBody>
          <a:bodyPr/>
          <a:lstStyle/>
          <a:p>
            <a:fld id="{A313D5A3-B5D8-44DB-AE7F-ED37CE0E0C86}" type="datetimeFigureOut">
              <a:rPr lang="en-IE" smtClean="0"/>
              <a:t>09/09/2026</a:t>
            </a:fld>
            <a:endParaRPr lang="en-IE"/>
          </a:p>
        </p:txBody>
      </p:sp>
      <p:sp>
        <p:nvSpPr>
          <p:cNvPr id="6" name="Footer Placeholder 5">
            <a:extLst>
              <a:ext uri="{FF2B5EF4-FFF2-40B4-BE49-F238E27FC236}">
                <a16:creationId xmlns:a16="http://schemas.microsoft.com/office/drawing/2014/main" id="{2E9A2204-CA6D-4588-A402-E6A0AC346923}"/>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50C1AB49-3969-4BBC-907C-752BADCE5784}"/>
              </a:ext>
            </a:extLst>
          </p:cNvPr>
          <p:cNvSpPr>
            <a:spLocks noGrp="1"/>
          </p:cNvSpPr>
          <p:nvPr>
            <p:ph type="sldNum" sz="quarter" idx="12"/>
          </p:nvPr>
        </p:nvSpPr>
        <p:spPr/>
        <p:txBody>
          <a:bodyPr/>
          <a:lstStyle/>
          <a:p>
            <a:fld id="{46764B90-5F94-4A90-91DA-51E9E287EAD4}" type="slidenum">
              <a:rPr lang="en-IE" smtClean="0"/>
              <a:t>‹#›</a:t>
            </a:fld>
            <a:endParaRPr lang="en-IE"/>
          </a:p>
        </p:txBody>
      </p:sp>
    </p:spTree>
    <p:extLst>
      <p:ext uri="{BB962C8B-B14F-4D97-AF65-F5344CB8AC3E}">
        <p14:creationId xmlns:p14="http://schemas.microsoft.com/office/powerpoint/2010/main" val="1300754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3C3C8-0AC1-4559-B7E5-554AE3B9D93F}"/>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531F1809-1FA0-43EB-9F4B-0ADE950956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EB5ABE35-474E-43F0-B7D0-106B67ACC7C8}"/>
              </a:ext>
            </a:extLst>
          </p:cNvPr>
          <p:cNvSpPr>
            <a:spLocks noGrp="1"/>
          </p:cNvSpPr>
          <p:nvPr>
            <p:ph type="dt" sz="half" idx="10"/>
          </p:nvPr>
        </p:nvSpPr>
        <p:spPr/>
        <p:txBody>
          <a:bodyPr/>
          <a:lstStyle/>
          <a:p>
            <a:fld id="{A313D5A3-B5D8-44DB-AE7F-ED37CE0E0C86}" type="datetimeFigureOut">
              <a:rPr lang="en-IE" smtClean="0"/>
              <a:t>09/09/2026</a:t>
            </a:fld>
            <a:endParaRPr lang="en-IE"/>
          </a:p>
        </p:txBody>
      </p:sp>
      <p:sp>
        <p:nvSpPr>
          <p:cNvPr id="5" name="Footer Placeholder 4">
            <a:extLst>
              <a:ext uri="{FF2B5EF4-FFF2-40B4-BE49-F238E27FC236}">
                <a16:creationId xmlns:a16="http://schemas.microsoft.com/office/drawing/2014/main" id="{F47D7641-6014-473B-9BF2-EB6699ED3116}"/>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4AEC10A-4007-47F2-8EF3-948A4788B0A8}"/>
              </a:ext>
            </a:extLst>
          </p:cNvPr>
          <p:cNvSpPr>
            <a:spLocks noGrp="1"/>
          </p:cNvSpPr>
          <p:nvPr>
            <p:ph type="sldNum" sz="quarter" idx="12"/>
          </p:nvPr>
        </p:nvSpPr>
        <p:spPr/>
        <p:txBody>
          <a:bodyPr/>
          <a:lstStyle/>
          <a:p>
            <a:fld id="{46764B90-5F94-4A90-91DA-51E9E287EAD4}" type="slidenum">
              <a:rPr lang="en-IE" smtClean="0"/>
              <a:t>‹#›</a:t>
            </a:fld>
            <a:endParaRPr lang="en-IE"/>
          </a:p>
        </p:txBody>
      </p:sp>
    </p:spTree>
    <p:extLst>
      <p:ext uri="{BB962C8B-B14F-4D97-AF65-F5344CB8AC3E}">
        <p14:creationId xmlns:p14="http://schemas.microsoft.com/office/powerpoint/2010/main" val="1067537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36A5DB-DF3B-4A3A-A295-6E8BE06DE6C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3798BFC1-F8A1-4ED8-8561-342BD3141F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0B741C87-9A0B-4692-99E1-B356FE45C03B}"/>
              </a:ext>
            </a:extLst>
          </p:cNvPr>
          <p:cNvSpPr>
            <a:spLocks noGrp="1"/>
          </p:cNvSpPr>
          <p:nvPr>
            <p:ph type="dt" sz="half" idx="10"/>
          </p:nvPr>
        </p:nvSpPr>
        <p:spPr/>
        <p:txBody>
          <a:bodyPr/>
          <a:lstStyle/>
          <a:p>
            <a:fld id="{A313D5A3-B5D8-44DB-AE7F-ED37CE0E0C86}" type="datetimeFigureOut">
              <a:rPr lang="en-IE" smtClean="0"/>
              <a:t>09/09/2026</a:t>
            </a:fld>
            <a:endParaRPr lang="en-IE"/>
          </a:p>
        </p:txBody>
      </p:sp>
      <p:sp>
        <p:nvSpPr>
          <p:cNvPr id="5" name="Footer Placeholder 4">
            <a:extLst>
              <a:ext uri="{FF2B5EF4-FFF2-40B4-BE49-F238E27FC236}">
                <a16:creationId xmlns:a16="http://schemas.microsoft.com/office/drawing/2014/main" id="{043C4E2A-7D0F-4544-8C79-A8794E315AF7}"/>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FFFA0513-FAD1-4D70-BDEB-86448403247F}"/>
              </a:ext>
            </a:extLst>
          </p:cNvPr>
          <p:cNvSpPr>
            <a:spLocks noGrp="1"/>
          </p:cNvSpPr>
          <p:nvPr>
            <p:ph type="sldNum" sz="quarter" idx="12"/>
          </p:nvPr>
        </p:nvSpPr>
        <p:spPr/>
        <p:txBody>
          <a:bodyPr/>
          <a:lstStyle/>
          <a:p>
            <a:fld id="{46764B90-5F94-4A90-91DA-51E9E287EAD4}" type="slidenum">
              <a:rPr lang="en-IE" smtClean="0"/>
              <a:t>‹#›</a:t>
            </a:fld>
            <a:endParaRPr lang="en-IE"/>
          </a:p>
        </p:txBody>
      </p:sp>
    </p:spTree>
    <p:extLst>
      <p:ext uri="{BB962C8B-B14F-4D97-AF65-F5344CB8AC3E}">
        <p14:creationId xmlns:p14="http://schemas.microsoft.com/office/powerpoint/2010/main" val="5956941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971" t="3974" r="3958" b="558"/>
          <a:stretch/>
        </p:blipFill>
        <p:spPr>
          <a:xfrm>
            <a:off x="0" y="0"/>
            <a:ext cx="12192000" cy="6858000"/>
          </a:xfrm>
          <a:prstGeom prst="rect">
            <a:avLst/>
          </a:prstGeom>
        </p:spPr>
      </p:pic>
      <p:sp>
        <p:nvSpPr>
          <p:cNvPr id="2" name="Title 1"/>
          <p:cNvSpPr>
            <a:spLocks noGrp="1"/>
          </p:cNvSpPr>
          <p:nvPr>
            <p:ph type="ctrTitle"/>
          </p:nvPr>
        </p:nvSpPr>
        <p:spPr>
          <a:xfrm>
            <a:off x="1104899" y="3715200"/>
            <a:ext cx="10001252" cy="554850"/>
          </a:xfrm>
        </p:spPr>
        <p:txBody>
          <a:bodyPr/>
          <a:lstStyle>
            <a:lvl1pPr algn="l">
              <a:defRPr sz="260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1104900" y="4289400"/>
            <a:ext cx="10001251" cy="361800"/>
          </a:xfrm>
        </p:spPr>
        <p:txBody>
          <a:bodyPr/>
          <a:lstStyle>
            <a:lvl1pPr marL="0" indent="0" algn="l">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4900" y="525798"/>
            <a:ext cx="4027200" cy="807254"/>
          </a:xfrm>
          <a:prstGeom prst="rect">
            <a:avLst/>
          </a:prstGeom>
        </p:spPr>
      </p:pic>
      <p:sp>
        <p:nvSpPr>
          <p:cNvPr id="11" name="Text Placeholder 10"/>
          <p:cNvSpPr>
            <a:spLocks noGrp="1"/>
          </p:cNvSpPr>
          <p:nvPr>
            <p:ph type="body" sz="quarter" idx="10"/>
          </p:nvPr>
        </p:nvSpPr>
        <p:spPr>
          <a:xfrm>
            <a:off x="1104901" y="5481750"/>
            <a:ext cx="6239100" cy="979374"/>
          </a:xfrm>
        </p:spPr>
        <p:txBody>
          <a:bodyPr/>
          <a:lstStyle>
            <a:lvl1pPr>
              <a:spcBef>
                <a:spcPts val="0"/>
              </a:spcBef>
              <a:defRPr sz="1400">
                <a:solidFill>
                  <a:schemeClr val="bg1"/>
                </a:solidFill>
              </a:defRPr>
            </a:lvl1pPr>
            <a:lvl2pPr marL="0" indent="0">
              <a:spcBef>
                <a:spcPts val="0"/>
              </a:spcBef>
              <a:buNone/>
              <a:defRPr sz="1400">
                <a:solidFill>
                  <a:schemeClr val="bg1"/>
                </a:solidFill>
              </a:defRPr>
            </a:lvl2pPr>
            <a:lvl3pPr marL="0" indent="0">
              <a:spcBef>
                <a:spcPts val="567"/>
              </a:spcBef>
              <a:buNone/>
              <a:defRPr sz="1400">
                <a:solidFill>
                  <a:schemeClr val="bg1"/>
                </a:solidFill>
              </a:defRPr>
            </a:lvl3pPr>
            <a:lvl4pPr>
              <a:spcBef>
                <a:spcPts val="0"/>
              </a:spcBef>
              <a:defRPr sz="1400">
                <a:solidFill>
                  <a:schemeClr val="bg1"/>
                </a:solidFill>
              </a:defRPr>
            </a:lvl4pPr>
            <a:lvl5pPr>
              <a:spcBef>
                <a:spcPts val="0"/>
              </a:spcBef>
              <a:defRPr sz="140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684390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438276"/>
            <a:ext cx="12192000" cy="5076825"/>
          </a:xfrm>
          <a:solidFill>
            <a:schemeClr val="accent4"/>
          </a:solidFill>
        </p:spPr>
        <p:txBody>
          <a:bodyPr tIns="0" anchor="ctr" anchorCtr="0"/>
          <a:lstStyle>
            <a:lvl1pPr algn="ctr">
              <a:defRPr sz="1600" b="0">
                <a:solidFill>
                  <a:schemeClr val="accent3"/>
                </a:solidFill>
              </a:defRPr>
            </a:lvl1pPr>
          </a:lstStyle>
          <a:p>
            <a:r>
              <a:rPr lang="en-GB"/>
              <a:t>IMAGE</a:t>
            </a:r>
          </a:p>
        </p:txBody>
      </p:sp>
      <p:sp>
        <p:nvSpPr>
          <p:cNvPr id="2" name="Title 1"/>
          <p:cNvSpPr>
            <a:spLocks noGrp="1"/>
          </p:cNvSpPr>
          <p:nvPr>
            <p:ph type="title"/>
          </p:nvPr>
        </p:nvSpPr>
        <p:spPr/>
        <p:txBody>
          <a:bodyPr/>
          <a:lstStyle/>
          <a:p>
            <a:r>
              <a:rPr lang="en-US"/>
              <a:t>Click to edit Master title style</a:t>
            </a:r>
            <a:endParaRPr lang="en-GB"/>
          </a:p>
        </p:txBody>
      </p:sp>
      <p:sp>
        <p:nvSpPr>
          <p:cNvPr id="6" name="Text Placeholder 5"/>
          <p:cNvSpPr>
            <a:spLocks noGrp="1"/>
          </p:cNvSpPr>
          <p:nvPr>
            <p:ph type="body" sz="quarter" idx="11"/>
          </p:nvPr>
        </p:nvSpPr>
        <p:spPr>
          <a:xfrm>
            <a:off x="1104900" y="914401"/>
            <a:ext cx="10001251" cy="276225"/>
          </a:xfrm>
        </p:spPr>
        <p:txBody>
          <a:bodyPr/>
          <a:lstStyle>
            <a:lvl1pPr>
              <a:defRPr sz="2000" b="0">
                <a:solidFill>
                  <a:schemeClr val="tx1"/>
                </a:solidFill>
              </a:defRPr>
            </a:lvl1pPr>
          </a:lstStyle>
          <a:p>
            <a:pPr lvl="0"/>
            <a:r>
              <a:rPr lang="en-US"/>
              <a:t>Click to edit Master text styles</a:t>
            </a:r>
          </a:p>
        </p:txBody>
      </p:sp>
      <p:sp>
        <p:nvSpPr>
          <p:cNvPr id="8" name="Rectangle 7"/>
          <p:cNvSpPr/>
          <p:nvPr userDrawn="1"/>
        </p:nvSpPr>
        <p:spPr>
          <a:xfrm>
            <a:off x="0" y="6498000"/>
            <a:ext cx="12192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a:r>
              <a:rPr lang="en-GB" sz="1000" b="1">
                <a:solidFill>
                  <a:prstClr val="white"/>
                </a:solidFill>
              </a:rPr>
              <a:t>Trinity College Dublin, </a:t>
            </a:r>
            <a:r>
              <a:rPr lang="en-GB" sz="1000">
                <a:solidFill>
                  <a:prstClr val="white"/>
                </a:solidFill>
              </a:rPr>
              <a:t>The University of Dublin</a:t>
            </a:r>
          </a:p>
        </p:txBody>
      </p:sp>
      <p:cxnSp>
        <p:nvCxnSpPr>
          <p:cNvPr id="7" name="Straight Connector 6"/>
          <p:cNvCxnSpPr/>
          <p:nvPr userDrawn="1"/>
        </p:nvCxnSpPr>
        <p:spPr>
          <a:xfrm>
            <a:off x="0" y="1438275"/>
            <a:ext cx="1219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98594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28725103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3601375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1088656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15526165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1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36600193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40136458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2075755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11401490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4"/>
          <p:cNvSpPr>
            <a:spLocks noGrp="1"/>
          </p:cNvSpPr>
          <p:nvPr>
            <p:ph type="pic" idx="2"/>
          </p:nvPr>
        </p:nvSpPr>
        <p:spPr>
          <a:xfrm>
            <a:off x="5183188" y="987425"/>
            <a:ext cx="6172200" cy="4873625"/>
          </a:xfrm>
          <a:prstGeom prst="rect">
            <a:avLst/>
          </a:prstGeom>
          <a:noFill/>
          <a:ln>
            <a:noFill/>
          </a:ln>
        </p:spPr>
      </p:sp>
      <p:sp>
        <p:nvSpPr>
          <p:cNvPr id="64" name="Google Shape;64;p1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5938489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3018795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42147734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02"/>
        <p:cNvGrpSpPr/>
        <p:nvPr/>
      </p:nvGrpSpPr>
      <p:grpSpPr>
        <a:xfrm>
          <a:off x="0" y="0"/>
          <a:ext cx="0" cy="0"/>
          <a:chOff x="0" y="0"/>
          <a:chExt cx="0" cy="0"/>
        </a:xfrm>
      </p:grpSpPr>
      <p:sp>
        <p:nvSpPr>
          <p:cNvPr id="103" name="Google Shape;103;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06" name="Google Shape;10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07" name="Google Shape;10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3095778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08"/>
        <p:cNvGrpSpPr/>
        <p:nvPr/>
      </p:nvGrpSpPr>
      <p:grpSpPr>
        <a:xfrm>
          <a:off x="0" y="0"/>
          <a:ext cx="0" cy="0"/>
          <a:chOff x="0" y="0"/>
          <a:chExt cx="0" cy="0"/>
        </a:xfrm>
      </p:grpSpPr>
      <p:sp>
        <p:nvSpPr>
          <p:cNvPr id="109" name="Google Shape;109;p2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2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1" name="Google Shape;111;p2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3" name="Google Shape;113;p2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15" name="Google Shape;1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16" name="Google Shape;1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10753723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spTree>
      <p:nvGrpSpPr>
        <p:cNvPr id="1" name="Shape 117"/>
        <p:cNvGrpSpPr/>
        <p:nvPr/>
      </p:nvGrpSpPr>
      <p:grpSpPr>
        <a:xfrm>
          <a:off x="0" y="0"/>
          <a:ext cx="0" cy="0"/>
          <a:chOff x="0" y="0"/>
          <a:chExt cx="0" cy="0"/>
        </a:xfrm>
      </p:grpSpPr>
      <p:pic>
        <p:nvPicPr>
          <p:cNvPr id="118" name="Google Shape;118;p38"/>
          <p:cNvPicPr preferRelativeResize="0"/>
          <p:nvPr/>
        </p:nvPicPr>
        <p:blipFill rotWithShape="1">
          <a:blip r:embed="rId2">
            <a:alphaModFix/>
          </a:blip>
          <a:srcRect l="971" t="3974" r="3958" b="556"/>
          <a:stretch/>
        </p:blipFill>
        <p:spPr>
          <a:xfrm>
            <a:off x="0" y="0"/>
            <a:ext cx="12192000" cy="6858000"/>
          </a:xfrm>
          <a:prstGeom prst="rect">
            <a:avLst/>
          </a:prstGeom>
          <a:noFill/>
          <a:ln>
            <a:noFill/>
          </a:ln>
        </p:spPr>
      </p:pic>
      <p:sp>
        <p:nvSpPr>
          <p:cNvPr id="119" name="Google Shape;119;p38"/>
          <p:cNvSpPr txBox="1">
            <a:spLocks noGrp="1"/>
          </p:cNvSpPr>
          <p:nvPr>
            <p:ph type="ctrTitle"/>
          </p:nvPr>
        </p:nvSpPr>
        <p:spPr>
          <a:xfrm>
            <a:off x="1104899" y="3715200"/>
            <a:ext cx="10001252" cy="5548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600"/>
              <a:buFont typeface="Calibri"/>
              <a:buNone/>
              <a:defRPr sz="2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38"/>
          <p:cNvSpPr txBox="1">
            <a:spLocks noGrp="1"/>
          </p:cNvSpPr>
          <p:nvPr>
            <p:ph type="subTitle" idx="1"/>
          </p:nvPr>
        </p:nvSpPr>
        <p:spPr>
          <a:xfrm>
            <a:off x="1104900" y="4289400"/>
            <a:ext cx="10001251" cy="3618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lt1"/>
              </a:buClr>
              <a:buSzPts val="2000"/>
              <a:buNone/>
              <a:defRPr sz="2000" b="0">
                <a:solidFill>
                  <a:schemeClr val="lt1"/>
                </a:solidFill>
              </a:defRPr>
            </a:lvl1pPr>
            <a:lvl2pPr lvl="1" algn="ctr">
              <a:lnSpc>
                <a:spcPct val="90000"/>
              </a:lnSpc>
              <a:spcBef>
                <a:spcPts val="500"/>
              </a:spcBef>
              <a:spcAft>
                <a:spcPts val="0"/>
              </a:spcAft>
              <a:buClr>
                <a:srgbClr val="888888"/>
              </a:buClr>
              <a:buSzPts val="2400"/>
              <a:buNone/>
              <a:defRPr>
                <a:solidFill>
                  <a:srgbClr val="888888"/>
                </a:solidFill>
              </a:defRPr>
            </a:lvl2pPr>
            <a:lvl3pPr lvl="2" algn="ctr">
              <a:lnSpc>
                <a:spcPct val="90000"/>
              </a:lnSpc>
              <a:spcBef>
                <a:spcPts val="500"/>
              </a:spcBef>
              <a:spcAft>
                <a:spcPts val="0"/>
              </a:spcAft>
              <a:buClr>
                <a:srgbClr val="888888"/>
              </a:buClr>
              <a:buSzPts val="2000"/>
              <a:buNone/>
              <a:defRPr>
                <a:solidFill>
                  <a:srgbClr val="888888"/>
                </a:solidFill>
              </a:defRPr>
            </a:lvl3pPr>
            <a:lvl4pPr lvl="3" algn="ctr">
              <a:lnSpc>
                <a:spcPct val="90000"/>
              </a:lnSpc>
              <a:spcBef>
                <a:spcPts val="500"/>
              </a:spcBef>
              <a:spcAft>
                <a:spcPts val="0"/>
              </a:spcAft>
              <a:buClr>
                <a:srgbClr val="888888"/>
              </a:buClr>
              <a:buSzPts val="1800"/>
              <a:buNone/>
              <a:defRPr>
                <a:solidFill>
                  <a:srgbClr val="888888"/>
                </a:solidFill>
              </a:defRPr>
            </a:lvl4pPr>
            <a:lvl5pPr lvl="4" algn="ctr">
              <a:lnSpc>
                <a:spcPct val="90000"/>
              </a:lnSpc>
              <a:spcBef>
                <a:spcPts val="500"/>
              </a:spcBef>
              <a:spcAft>
                <a:spcPts val="0"/>
              </a:spcAft>
              <a:buClr>
                <a:srgbClr val="888888"/>
              </a:buClr>
              <a:buSzPts val="1800"/>
              <a:buNone/>
              <a:defRPr>
                <a:solidFill>
                  <a:srgbClr val="888888"/>
                </a:solidFill>
              </a:defRPr>
            </a:lvl5pPr>
            <a:lvl6pPr lvl="5" algn="ctr">
              <a:lnSpc>
                <a:spcPct val="90000"/>
              </a:lnSpc>
              <a:spcBef>
                <a:spcPts val="500"/>
              </a:spcBef>
              <a:spcAft>
                <a:spcPts val="0"/>
              </a:spcAft>
              <a:buClr>
                <a:srgbClr val="888888"/>
              </a:buClr>
              <a:buSzPts val="1800"/>
              <a:buNone/>
              <a:defRPr>
                <a:solidFill>
                  <a:srgbClr val="888888"/>
                </a:solidFill>
              </a:defRPr>
            </a:lvl6pPr>
            <a:lvl7pPr lvl="6" algn="ctr">
              <a:lnSpc>
                <a:spcPct val="90000"/>
              </a:lnSpc>
              <a:spcBef>
                <a:spcPts val="500"/>
              </a:spcBef>
              <a:spcAft>
                <a:spcPts val="0"/>
              </a:spcAft>
              <a:buClr>
                <a:srgbClr val="888888"/>
              </a:buClr>
              <a:buSzPts val="1800"/>
              <a:buNone/>
              <a:defRPr>
                <a:solidFill>
                  <a:srgbClr val="888888"/>
                </a:solidFill>
              </a:defRPr>
            </a:lvl7pPr>
            <a:lvl8pPr lvl="7" algn="ctr">
              <a:lnSpc>
                <a:spcPct val="90000"/>
              </a:lnSpc>
              <a:spcBef>
                <a:spcPts val="500"/>
              </a:spcBef>
              <a:spcAft>
                <a:spcPts val="0"/>
              </a:spcAft>
              <a:buClr>
                <a:srgbClr val="888888"/>
              </a:buClr>
              <a:buSzPts val="1800"/>
              <a:buNone/>
              <a:defRPr>
                <a:solidFill>
                  <a:srgbClr val="888888"/>
                </a:solidFill>
              </a:defRPr>
            </a:lvl8pPr>
            <a:lvl9pPr lvl="8" algn="ctr">
              <a:lnSpc>
                <a:spcPct val="90000"/>
              </a:lnSpc>
              <a:spcBef>
                <a:spcPts val="500"/>
              </a:spcBef>
              <a:spcAft>
                <a:spcPts val="0"/>
              </a:spcAft>
              <a:buClr>
                <a:srgbClr val="888888"/>
              </a:buClr>
              <a:buSzPts val="1800"/>
              <a:buNone/>
              <a:defRPr>
                <a:solidFill>
                  <a:srgbClr val="888888"/>
                </a:solidFill>
              </a:defRPr>
            </a:lvl9pPr>
          </a:lstStyle>
          <a:p>
            <a:endParaRPr/>
          </a:p>
        </p:txBody>
      </p:sp>
      <p:pic>
        <p:nvPicPr>
          <p:cNvPr id="121" name="Google Shape;121;p38"/>
          <p:cNvPicPr preferRelativeResize="0"/>
          <p:nvPr/>
        </p:nvPicPr>
        <p:blipFill rotWithShape="1">
          <a:blip r:embed="rId3">
            <a:alphaModFix/>
          </a:blip>
          <a:srcRect/>
          <a:stretch/>
        </p:blipFill>
        <p:spPr>
          <a:xfrm>
            <a:off x="1104900" y="525798"/>
            <a:ext cx="4027200" cy="807254"/>
          </a:xfrm>
          <a:prstGeom prst="rect">
            <a:avLst/>
          </a:prstGeom>
          <a:noFill/>
          <a:ln>
            <a:noFill/>
          </a:ln>
        </p:spPr>
      </p:pic>
      <p:sp>
        <p:nvSpPr>
          <p:cNvPr id="122" name="Google Shape;122;p38"/>
          <p:cNvSpPr txBox="1">
            <a:spLocks noGrp="1"/>
          </p:cNvSpPr>
          <p:nvPr>
            <p:ph type="body" idx="2"/>
          </p:nvPr>
        </p:nvSpPr>
        <p:spPr>
          <a:xfrm>
            <a:off x="1104901" y="5481750"/>
            <a:ext cx="6239100" cy="979374"/>
          </a:xfrm>
          <a:prstGeom prst="rect">
            <a:avLst/>
          </a:prstGeom>
          <a:noFill/>
          <a:ln>
            <a:noFill/>
          </a:ln>
        </p:spPr>
        <p:txBody>
          <a:bodyPr spcFirstLastPara="1" wrap="square" lIns="91425" tIns="45700" rIns="91425" bIns="45700" anchor="t" anchorCtr="0">
            <a:normAutofit/>
          </a:bodyPr>
          <a:lstStyle>
            <a:lvl1pPr marL="457200" lvl="0" indent="-317500" algn="l">
              <a:lnSpc>
                <a:spcPct val="90000"/>
              </a:lnSpc>
              <a:spcBef>
                <a:spcPts val="0"/>
              </a:spcBef>
              <a:spcAft>
                <a:spcPts val="0"/>
              </a:spcAft>
              <a:buClr>
                <a:schemeClr val="lt1"/>
              </a:buClr>
              <a:buSzPts val="1400"/>
              <a:buChar char="•"/>
              <a:defRPr sz="1400">
                <a:solidFill>
                  <a:schemeClr val="lt1"/>
                </a:solidFill>
              </a:defRPr>
            </a:lvl1pPr>
            <a:lvl2pPr marL="914400" lvl="1" indent="-228600" algn="l">
              <a:lnSpc>
                <a:spcPct val="90000"/>
              </a:lnSpc>
              <a:spcBef>
                <a:spcPts val="0"/>
              </a:spcBef>
              <a:spcAft>
                <a:spcPts val="0"/>
              </a:spcAft>
              <a:buClr>
                <a:schemeClr val="lt1"/>
              </a:buClr>
              <a:buSzPts val="1400"/>
              <a:buNone/>
              <a:defRPr sz="1400">
                <a:solidFill>
                  <a:schemeClr val="lt1"/>
                </a:solidFill>
              </a:defRPr>
            </a:lvl2pPr>
            <a:lvl3pPr marL="1371600" lvl="2" indent="-228600" algn="l">
              <a:lnSpc>
                <a:spcPct val="90000"/>
              </a:lnSpc>
              <a:spcBef>
                <a:spcPts val="567"/>
              </a:spcBef>
              <a:spcAft>
                <a:spcPts val="0"/>
              </a:spcAft>
              <a:buClr>
                <a:schemeClr val="lt1"/>
              </a:buClr>
              <a:buSzPts val="1400"/>
              <a:buNone/>
              <a:defRPr sz="1400">
                <a:solidFill>
                  <a:schemeClr val="lt1"/>
                </a:solidFill>
              </a:defRPr>
            </a:lvl3pPr>
            <a:lvl4pPr marL="1828800" lvl="3" indent="-317500" algn="l">
              <a:lnSpc>
                <a:spcPct val="90000"/>
              </a:lnSpc>
              <a:spcBef>
                <a:spcPts val="0"/>
              </a:spcBef>
              <a:spcAft>
                <a:spcPts val="0"/>
              </a:spcAft>
              <a:buClr>
                <a:schemeClr val="lt1"/>
              </a:buClr>
              <a:buSzPts val="1400"/>
              <a:buChar char="•"/>
              <a:defRPr sz="1400">
                <a:solidFill>
                  <a:schemeClr val="lt1"/>
                </a:solidFill>
              </a:defRPr>
            </a:lvl4pPr>
            <a:lvl5pPr marL="2286000" lvl="4" indent="-317500" algn="l">
              <a:lnSpc>
                <a:spcPct val="90000"/>
              </a:lnSpc>
              <a:spcBef>
                <a:spcPts val="0"/>
              </a:spcBef>
              <a:spcAft>
                <a:spcPts val="0"/>
              </a:spcAft>
              <a:buClr>
                <a:schemeClr val="lt1"/>
              </a:buClr>
              <a:buSzPts val="1400"/>
              <a:buChar char="•"/>
              <a:defRPr sz="14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0667936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23"/>
        <p:cNvGrpSpPr/>
        <p:nvPr/>
      </p:nvGrpSpPr>
      <p:grpSpPr>
        <a:xfrm>
          <a:off x="0" y="0"/>
          <a:ext cx="0" cy="0"/>
          <a:chOff x="0" y="0"/>
          <a:chExt cx="0" cy="0"/>
        </a:xfrm>
      </p:grpSpPr>
      <p:sp>
        <p:nvSpPr>
          <p:cNvPr id="124" name="Google Shape;124;p3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3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26" name="Google Shape;126;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27" name="Google Shape;127;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28" name="Google Shape;128;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22542071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29"/>
        <p:cNvGrpSpPr/>
        <p:nvPr/>
      </p:nvGrpSpPr>
      <p:grpSpPr>
        <a:xfrm>
          <a:off x="0" y="0"/>
          <a:ext cx="0" cy="0"/>
          <a:chOff x="0" y="0"/>
          <a:chExt cx="0" cy="0"/>
        </a:xfrm>
      </p:grpSpPr>
      <p:sp>
        <p:nvSpPr>
          <p:cNvPr id="130" name="Google Shape;130;p4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4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32" name="Google Shape;132;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33" name="Google Shape;133;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34" name="Google Shape;134;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4251765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35"/>
        <p:cNvGrpSpPr/>
        <p:nvPr/>
      </p:nvGrpSpPr>
      <p:grpSpPr>
        <a:xfrm>
          <a:off x="0" y="0"/>
          <a:ext cx="0" cy="0"/>
          <a:chOff x="0" y="0"/>
          <a:chExt cx="0" cy="0"/>
        </a:xfrm>
      </p:grpSpPr>
      <p:sp>
        <p:nvSpPr>
          <p:cNvPr id="136" name="Google Shape;136;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4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8" name="Google Shape;138;p4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9" name="Google Shape;139;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40" name="Google Shape;140;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41" name="Google Shape;141;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10710818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42"/>
        <p:cNvGrpSpPr/>
        <p:nvPr/>
      </p:nvGrpSpPr>
      <p:grpSpPr>
        <a:xfrm>
          <a:off x="0" y="0"/>
          <a:ext cx="0" cy="0"/>
          <a:chOff x="0" y="0"/>
          <a:chExt cx="0" cy="0"/>
        </a:xfrm>
      </p:grpSpPr>
      <p:sp>
        <p:nvSpPr>
          <p:cNvPr id="143" name="Google Shape;143;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45" name="Google Shape;14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46" name="Google Shape;14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7412060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7"/>
        <p:cNvGrpSpPr/>
        <p:nvPr/>
      </p:nvGrpSpPr>
      <p:grpSpPr>
        <a:xfrm>
          <a:off x="0" y="0"/>
          <a:ext cx="0" cy="0"/>
          <a:chOff x="0" y="0"/>
          <a:chExt cx="0" cy="0"/>
        </a:xfrm>
      </p:grpSpPr>
      <p:sp>
        <p:nvSpPr>
          <p:cNvPr id="148" name="Google Shape;148;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49" name="Google Shape;149;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50" name="Google Shape;150;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28104102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51"/>
        <p:cNvGrpSpPr/>
        <p:nvPr/>
      </p:nvGrpSpPr>
      <p:grpSpPr>
        <a:xfrm>
          <a:off x="0" y="0"/>
          <a:ext cx="0" cy="0"/>
          <a:chOff x="0" y="0"/>
          <a:chExt cx="0" cy="0"/>
        </a:xfrm>
      </p:grpSpPr>
      <p:sp>
        <p:nvSpPr>
          <p:cNvPr id="152" name="Google Shape;152;p4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4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54" name="Google Shape;154;p4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5" name="Google Shape;155;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56" name="Google Shape;156;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57" name="Google Shape;157;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36601037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58"/>
        <p:cNvGrpSpPr/>
        <p:nvPr/>
      </p:nvGrpSpPr>
      <p:grpSpPr>
        <a:xfrm>
          <a:off x="0" y="0"/>
          <a:ext cx="0" cy="0"/>
          <a:chOff x="0" y="0"/>
          <a:chExt cx="0" cy="0"/>
        </a:xfrm>
      </p:grpSpPr>
      <p:sp>
        <p:nvSpPr>
          <p:cNvPr id="159" name="Google Shape;159;p4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45"/>
          <p:cNvSpPr>
            <a:spLocks noGrp="1"/>
          </p:cNvSpPr>
          <p:nvPr>
            <p:ph type="pic" idx="2"/>
          </p:nvPr>
        </p:nvSpPr>
        <p:spPr>
          <a:xfrm>
            <a:off x="5183188" y="987425"/>
            <a:ext cx="6172200" cy="4873625"/>
          </a:xfrm>
          <a:prstGeom prst="rect">
            <a:avLst/>
          </a:prstGeom>
          <a:noFill/>
          <a:ln>
            <a:noFill/>
          </a:ln>
        </p:spPr>
      </p:sp>
      <p:sp>
        <p:nvSpPr>
          <p:cNvPr id="161" name="Google Shape;161;p4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62" name="Google Shape;162;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63" name="Google Shape;163;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64" name="Google Shape;164;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7004448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65"/>
        <p:cNvGrpSpPr/>
        <p:nvPr/>
      </p:nvGrpSpPr>
      <p:grpSpPr>
        <a:xfrm>
          <a:off x="0" y="0"/>
          <a:ext cx="0" cy="0"/>
          <a:chOff x="0" y="0"/>
          <a:chExt cx="0" cy="0"/>
        </a:xfrm>
      </p:grpSpPr>
      <p:sp>
        <p:nvSpPr>
          <p:cNvPr id="166" name="Google Shape;166;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4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8" name="Google Shape;168;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69" name="Google Shape;169;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70" name="Google Shape;170;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38184383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71"/>
        <p:cNvGrpSpPr/>
        <p:nvPr/>
      </p:nvGrpSpPr>
      <p:grpSpPr>
        <a:xfrm>
          <a:off x="0" y="0"/>
          <a:ext cx="0" cy="0"/>
          <a:chOff x="0" y="0"/>
          <a:chExt cx="0" cy="0"/>
        </a:xfrm>
      </p:grpSpPr>
      <p:sp>
        <p:nvSpPr>
          <p:cNvPr id="172" name="Google Shape;172;p4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3" name="Google Shape;173;p4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4" name="Google Shape;174;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75" name="Google Shape;175;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76" name="Google Shape;176;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23808300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Title &amp; Image">
  <p:cSld name="Title &amp; Image">
    <p:spTree>
      <p:nvGrpSpPr>
        <p:cNvPr id="1" name="Shape 177"/>
        <p:cNvGrpSpPr/>
        <p:nvPr/>
      </p:nvGrpSpPr>
      <p:grpSpPr>
        <a:xfrm>
          <a:off x="0" y="0"/>
          <a:ext cx="0" cy="0"/>
          <a:chOff x="0" y="0"/>
          <a:chExt cx="0" cy="0"/>
        </a:xfrm>
      </p:grpSpPr>
      <p:sp>
        <p:nvSpPr>
          <p:cNvPr id="178" name="Google Shape;178;p48"/>
          <p:cNvSpPr>
            <a:spLocks noGrp="1"/>
          </p:cNvSpPr>
          <p:nvPr>
            <p:ph type="pic" idx="2"/>
          </p:nvPr>
        </p:nvSpPr>
        <p:spPr>
          <a:xfrm>
            <a:off x="0" y="1438276"/>
            <a:ext cx="12192000" cy="5076825"/>
          </a:xfrm>
          <a:prstGeom prst="rect">
            <a:avLst/>
          </a:prstGeom>
          <a:solidFill>
            <a:schemeClr val="accent4"/>
          </a:solidFill>
          <a:ln>
            <a:noFill/>
          </a:ln>
        </p:spPr>
      </p:sp>
      <p:sp>
        <p:nvSpPr>
          <p:cNvPr id="179" name="Google Shape;179;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48"/>
          <p:cNvSpPr txBox="1">
            <a:spLocks noGrp="1"/>
          </p:cNvSpPr>
          <p:nvPr>
            <p:ph type="body" idx="1"/>
          </p:nvPr>
        </p:nvSpPr>
        <p:spPr>
          <a:xfrm>
            <a:off x="1104900" y="914401"/>
            <a:ext cx="10001251" cy="276225"/>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b="0">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1" name="Google Shape;181;p48"/>
          <p:cNvSpPr/>
          <p:nvPr/>
        </p:nvSpPr>
        <p:spPr>
          <a:xfrm>
            <a:off x="0" y="6498000"/>
            <a:ext cx="12192000" cy="360000"/>
          </a:xfrm>
          <a:prstGeom prst="rect">
            <a:avLst/>
          </a:prstGeom>
          <a:solidFill>
            <a:srgbClr val="0E73B9"/>
          </a:solidFill>
          <a:ln>
            <a:noFill/>
          </a:ln>
        </p:spPr>
        <p:txBody>
          <a:bodyPr spcFirstLastPara="1" wrap="square" lIns="91425" tIns="45700" rIns="91425" bIns="45700" anchor="t" anchorCtr="0">
            <a:noAutofit/>
          </a:bodyPr>
          <a:lstStyle/>
          <a:p>
            <a:pPr marL="727075" marR="0" lvl="0" indent="0" algn="l" rtl="0">
              <a:spcBef>
                <a:spcPts val="0"/>
              </a:spcBef>
              <a:spcAft>
                <a:spcPts val="0"/>
              </a:spcAft>
              <a:buClr>
                <a:srgbClr val="FFFFFF"/>
              </a:buClr>
              <a:buSzPts val="1000"/>
              <a:buFont typeface="Calibri"/>
              <a:buNone/>
            </a:pPr>
            <a:r>
              <a:rPr lang="en-IE" sz="1000" b="1" i="0" u="none" strike="noStrike" cap="none">
                <a:solidFill>
                  <a:srgbClr val="FFFFFF"/>
                </a:solidFill>
                <a:latin typeface="Calibri"/>
                <a:ea typeface="Calibri"/>
                <a:cs typeface="Calibri"/>
                <a:sym typeface="Calibri"/>
              </a:rPr>
              <a:t>Trinity College Dublin, </a:t>
            </a:r>
            <a:r>
              <a:rPr lang="en-IE" sz="1000" b="0" i="0" u="none" strike="noStrike" cap="none">
                <a:solidFill>
                  <a:srgbClr val="FFFFFF"/>
                </a:solidFill>
                <a:latin typeface="Calibri"/>
                <a:ea typeface="Calibri"/>
                <a:cs typeface="Calibri"/>
                <a:sym typeface="Calibri"/>
              </a:rPr>
              <a:t>The University of Dublin</a:t>
            </a:r>
            <a:endParaRPr sz="1800">
              <a:solidFill>
                <a:schemeClr val="dk1"/>
              </a:solidFill>
              <a:latin typeface="Arial"/>
              <a:ea typeface="Arial"/>
              <a:cs typeface="Arial"/>
              <a:sym typeface="Arial"/>
            </a:endParaRPr>
          </a:p>
        </p:txBody>
      </p:sp>
      <p:cxnSp>
        <p:nvCxnSpPr>
          <p:cNvPr id="182" name="Google Shape;182;p48"/>
          <p:cNvCxnSpPr/>
          <p:nvPr/>
        </p:nvCxnSpPr>
        <p:spPr>
          <a:xfrm>
            <a:off x="0" y="1438275"/>
            <a:ext cx="12192000" cy="0"/>
          </a:xfrm>
          <a:prstGeom prst="straightConnector1">
            <a:avLst/>
          </a:prstGeom>
          <a:noFill/>
          <a:ln w="9525" cap="flat" cmpd="sng">
            <a:solidFill>
              <a:schemeClr val="accent2"/>
            </a:solidFill>
            <a:prstDash val="solid"/>
            <a:miter lim="800000"/>
            <a:headEnd type="none" w="sm" len="sm"/>
            <a:tailEnd type="none" w="sm" len="sm"/>
          </a:ln>
        </p:spPr>
      </p:cxnSp>
    </p:spTree>
    <p:extLst>
      <p:ext uri="{BB962C8B-B14F-4D97-AF65-F5344CB8AC3E}">
        <p14:creationId xmlns:p14="http://schemas.microsoft.com/office/powerpoint/2010/main" val="8493239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B1602-545E-2BE6-8793-C6C3A1C3EA65}"/>
              </a:ext>
            </a:extLst>
          </p:cNvPr>
          <p:cNvSpPr txBox="1">
            <a:spLocks noGrp="1"/>
          </p:cNvSpPr>
          <p:nvPr>
            <p:ph type="ctrTitle"/>
          </p:nvPr>
        </p:nvSpPr>
        <p:spPr>
          <a:xfrm>
            <a:off x="1523880" y="1122480"/>
            <a:ext cx="9144000" cy="2387520"/>
          </a:xfrm>
        </p:spPr>
        <p:txBody>
          <a:bodyPr anchor="b" anchorCtr="1"/>
          <a:lstStyle>
            <a:lvl1pPr algn="ctr">
              <a:defRPr sz="6000"/>
            </a:lvl1pPr>
          </a:lstStyle>
          <a:p>
            <a:pPr lvl="0"/>
            <a:r>
              <a:rPr lang="en-US"/>
              <a:t>Click to edit Master title style</a:t>
            </a:r>
          </a:p>
        </p:txBody>
      </p:sp>
      <p:sp>
        <p:nvSpPr>
          <p:cNvPr id="3" name="Subtitle 2">
            <a:extLst>
              <a:ext uri="{FF2B5EF4-FFF2-40B4-BE49-F238E27FC236}">
                <a16:creationId xmlns:a16="http://schemas.microsoft.com/office/drawing/2014/main" id="{BF7E1CA4-6C95-D760-D085-998C38DC72BA}"/>
              </a:ext>
            </a:extLst>
          </p:cNvPr>
          <p:cNvSpPr txBox="1">
            <a:spLocks noGrp="1"/>
          </p:cNvSpPr>
          <p:nvPr>
            <p:ph type="subTitle" idx="1"/>
          </p:nvPr>
        </p:nvSpPr>
        <p:spPr>
          <a:xfrm>
            <a:off x="1523880" y="3602160"/>
            <a:ext cx="9144000" cy="1655640"/>
          </a:xfrm>
        </p:spPr>
        <p:txBody>
          <a:bodyPr anchorCtr="1"/>
          <a:lstStyle>
            <a:lvl1pPr marL="0" indent="0" algn="ctr">
              <a:buNone/>
              <a:defRPr sz="2400"/>
            </a:lvl1pPr>
          </a:lstStyle>
          <a:p>
            <a:pPr lvl="0"/>
            <a:r>
              <a:rPr lang="en-US"/>
              <a:t>Click to edit Master subtitle style</a:t>
            </a:r>
          </a:p>
        </p:txBody>
      </p:sp>
      <p:sp>
        <p:nvSpPr>
          <p:cNvPr id="4" name="Date Placeholder 3">
            <a:extLst>
              <a:ext uri="{FF2B5EF4-FFF2-40B4-BE49-F238E27FC236}">
                <a16:creationId xmlns:a16="http://schemas.microsoft.com/office/drawing/2014/main" id="{F217C7F7-DB4A-F389-991C-340E975DF33B}"/>
              </a:ext>
            </a:extLst>
          </p:cNvPr>
          <p:cNvSpPr txBox="1">
            <a:spLocks noGrp="1"/>
          </p:cNvSpPr>
          <p:nvPr>
            <p:ph type="dt" sz="half" idx="7"/>
          </p:nvPr>
        </p:nvSpPr>
        <p:spPr/>
        <p:txBody>
          <a:bodyPr/>
          <a:lstStyle>
            <a:lvl1pPr>
              <a:defRPr/>
            </a:lvl1pPr>
          </a:lstStyle>
          <a:p>
            <a:pPr lvl="0"/>
            <a:fld id="{7BC3A490-9E9F-46C3-8A01-518A9E7643BA}" type="datetime1">
              <a:rPr lang="en-IE"/>
              <a:pPr lvl="0"/>
              <a:t>09/09/2026</a:t>
            </a:fld>
            <a:endParaRPr lang="en-IE"/>
          </a:p>
        </p:txBody>
      </p:sp>
      <p:sp>
        <p:nvSpPr>
          <p:cNvPr id="5" name="Footer Placeholder 4">
            <a:extLst>
              <a:ext uri="{FF2B5EF4-FFF2-40B4-BE49-F238E27FC236}">
                <a16:creationId xmlns:a16="http://schemas.microsoft.com/office/drawing/2014/main" id="{F40CACEF-02EC-361D-4F5D-526031BE7E7A}"/>
              </a:ext>
            </a:extLst>
          </p:cNvPr>
          <p:cNvSpPr txBox="1">
            <a:spLocks noGrp="1"/>
          </p:cNvSpPr>
          <p:nvPr>
            <p:ph type="ftr" sz="quarter" idx="9"/>
          </p:nvPr>
        </p:nvSpPr>
        <p:spPr/>
        <p:txBody>
          <a:bodyPr/>
          <a:lstStyle>
            <a:lvl1pPr>
              <a:defRPr/>
            </a:lvl1pPr>
          </a:lstStyle>
          <a:p>
            <a:pPr lvl="0"/>
            <a:endParaRPr lang="en-IE"/>
          </a:p>
        </p:txBody>
      </p:sp>
      <p:sp>
        <p:nvSpPr>
          <p:cNvPr id="6" name="Slide Number Placeholder 5">
            <a:extLst>
              <a:ext uri="{FF2B5EF4-FFF2-40B4-BE49-F238E27FC236}">
                <a16:creationId xmlns:a16="http://schemas.microsoft.com/office/drawing/2014/main" id="{296D7143-91BD-3775-DF79-C8A0111D359A}"/>
              </a:ext>
            </a:extLst>
          </p:cNvPr>
          <p:cNvSpPr txBox="1">
            <a:spLocks noGrp="1"/>
          </p:cNvSpPr>
          <p:nvPr>
            <p:ph type="sldNum" sz="quarter" idx="8"/>
          </p:nvPr>
        </p:nvSpPr>
        <p:spPr/>
        <p:txBody>
          <a:bodyPr/>
          <a:lstStyle>
            <a:lvl1pPr>
              <a:defRPr/>
            </a:lvl1pPr>
          </a:lstStyle>
          <a:p>
            <a:pPr lvl="0"/>
            <a:fld id="{039C09F3-C0A7-4F58-B798-09F3A06A221C}" type="slidenum">
              <a:t>‹#›</a:t>
            </a:fld>
            <a:endParaRPr lang="en-IE"/>
          </a:p>
        </p:txBody>
      </p:sp>
    </p:spTree>
    <p:extLst>
      <p:ext uri="{BB962C8B-B14F-4D97-AF65-F5344CB8AC3E}">
        <p14:creationId xmlns:p14="http://schemas.microsoft.com/office/powerpoint/2010/main" val="17408552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478BC-AEB4-1575-290F-26997F92DEF2}"/>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60F4F2EF-ACB1-D057-EFFB-85418EAA4629}"/>
              </a:ext>
            </a:extLst>
          </p:cNvPr>
          <p:cNvSpPr txBox="1">
            <a:spLocks noGrp="1"/>
          </p:cNvSpPr>
          <p:nvPr>
            <p:ph type="title" idx="4294967295"/>
          </p:nvPr>
        </p:nvSpPr>
        <p:spPr>
          <a:xfrm>
            <a:off x="838080" y="1825560"/>
            <a:ext cx="10515600" cy="4351320"/>
          </a:xfrm>
        </p:spPr>
        <p:txBody>
          <a:bodyPr anchor="t"/>
          <a:lstStyle>
            <a:lvl1pPr marL="228600" indent="-228600">
              <a:spcBef>
                <a:spcPts val="1001"/>
              </a:spcBef>
              <a:buSzPct val="100000"/>
              <a:buFont typeface="Arial" pitchFamily="34"/>
              <a:buChar char="•"/>
              <a:defRPr sz="2800">
                <a:latin typeface="Aptos" pitchFamily="18"/>
              </a:defRPr>
            </a:lvl1pPr>
            <a:lvl2pPr marL="685799" marR="0" lvl="1" indent="-228600" algn="l" rtl="0" hangingPunct="1">
              <a:lnSpc>
                <a:spcPct val="90000"/>
              </a:lnSpc>
              <a:spcBef>
                <a:spcPts val="499"/>
              </a:spcBef>
              <a:spcAft>
                <a:spcPts val="0"/>
              </a:spcAft>
              <a:buSzPct val="100000"/>
              <a:buFont typeface="Arial" pitchFamily="34"/>
              <a:buChar char="•"/>
              <a:tabLst/>
              <a:defRPr lang="en-US" sz="24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2pPr>
            <a:lvl3pPr marL="1143000" marR="0" lvl="2" indent="-228600" algn="l" rtl="0" hangingPunct="1">
              <a:lnSpc>
                <a:spcPct val="90000"/>
              </a:lnSpc>
              <a:spcBef>
                <a:spcPts val="499"/>
              </a:spcBef>
              <a:spcAft>
                <a:spcPts val="0"/>
              </a:spcAft>
              <a:buSzPct val="100000"/>
              <a:buFont typeface="Arial" pitchFamily="34"/>
              <a:buChar char="•"/>
              <a:tabLst/>
              <a:defRPr lang="en-US" sz="20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3pPr>
            <a:lvl4pPr marL="1600200" marR="0" lvl="3" indent="-228600" algn="l" rtl="0" hangingPunct="1">
              <a:lnSpc>
                <a:spcPct val="90000"/>
              </a:lnSpc>
              <a:spcBef>
                <a:spcPts val="499"/>
              </a:spcBef>
              <a:spcAft>
                <a:spcPts val="0"/>
              </a:spcAft>
              <a:buSzPct val="100000"/>
              <a:buFont typeface="Arial" pitchFamily="34"/>
              <a:buChar char="•"/>
              <a:tabLst/>
              <a:defRPr lang="en-US" sz="18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4pPr>
            <a:lvl5pPr marL="2057400" marR="0" lvl="4" indent="-228600" algn="l" rtl="0" hangingPunct="1">
              <a:lnSpc>
                <a:spcPct val="90000"/>
              </a:lnSpc>
              <a:spcBef>
                <a:spcPts val="499"/>
              </a:spcBef>
              <a:spcAft>
                <a:spcPts val="0"/>
              </a:spcAft>
              <a:buSzPct val="100000"/>
              <a:buFont typeface="Arial" pitchFamily="34"/>
              <a:buChar char="•"/>
              <a:tabLst/>
              <a:defRPr lang="en-US" sz="18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285E96-F226-2BE8-EAD8-BB02E426F3FD}"/>
              </a:ext>
            </a:extLst>
          </p:cNvPr>
          <p:cNvSpPr txBox="1">
            <a:spLocks noGrp="1"/>
          </p:cNvSpPr>
          <p:nvPr>
            <p:ph type="dt" sz="half" idx="7"/>
          </p:nvPr>
        </p:nvSpPr>
        <p:spPr/>
        <p:txBody>
          <a:bodyPr/>
          <a:lstStyle>
            <a:lvl1pPr>
              <a:defRPr/>
            </a:lvl1pPr>
          </a:lstStyle>
          <a:p>
            <a:pPr lvl="0"/>
            <a:fld id="{5FEA0AF7-4ACA-47F4-9170-0470A26C709F}" type="datetime1">
              <a:rPr lang="en-IE"/>
              <a:pPr lvl="0"/>
              <a:t>09/09/2026</a:t>
            </a:fld>
            <a:endParaRPr lang="en-IE"/>
          </a:p>
        </p:txBody>
      </p:sp>
      <p:sp>
        <p:nvSpPr>
          <p:cNvPr id="5" name="Footer Placeholder 4">
            <a:extLst>
              <a:ext uri="{FF2B5EF4-FFF2-40B4-BE49-F238E27FC236}">
                <a16:creationId xmlns:a16="http://schemas.microsoft.com/office/drawing/2014/main" id="{A873A246-7E33-3ECB-BE98-B74CA7BE324C}"/>
              </a:ext>
            </a:extLst>
          </p:cNvPr>
          <p:cNvSpPr txBox="1">
            <a:spLocks noGrp="1"/>
          </p:cNvSpPr>
          <p:nvPr>
            <p:ph type="ftr" sz="quarter" idx="9"/>
          </p:nvPr>
        </p:nvSpPr>
        <p:spPr/>
        <p:txBody>
          <a:bodyPr/>
          <a:lstStyle>
            <a:lvl1pPr>
              <a:defRPr/>
            </a:lvl1pPr>
          </a:lstStyle>
          <a:p>
            <a:pPr lvl="0"/>
            <a:endParaRPr lang="en-IE"/>
          </a:p>
        </p:txBody>
      </p:sp>
      <p:sp>
        <p:nvSpPr>
          <p:cNvPr id="6" name="Slide Number Placeholder 5">
            <a:extLst>
              <a:ext uri="{FF2B5EF4-FFF2-40B4-BE49-F238E27FC236}">
                <a16:creationId xmlns:a16="http://schemas.microsoft.com/office/drawing/2014/main" id="{AB3F79F0-B2A7-524D-CADC-E5E5EF2EA9EA}"/>
              </a:ext>
            </a:extLst>
          </p:cNvPr>
          <p:cNvSpPr txBox="1">
            <a:spLocks noGrp="1"/>
          </p:cNvSpPr>
          <p:nvPr>
            <p:ph type="sldNum" sz="quarter" idx="8"/>
          </p:nvPr>
        </p:nvSpPr>
        <p:spPr/>
        <p:txBody>
          <a:bodyPr/>
          <a:lstStyle>
            <a:lvl1pPr>
              <a:defRPr/>
            </a:lvl1pPr>
          </a:lstStyle>
          <a:p>
            <a:pPr lvl="0"/>
            <a:fld id="{C2FE85AE-31A4-4602-B2A5-3BB46EFC3185}" type="slidenum">
              <a:t>‹#›</a:t>
            </a:fld>
            <a:endParaRPr lang="en-IE"/>
          </a:p>
        </p:txBody>
      </p:sp>
      <p:sp>
        <p:nvSpPr>
          <p:cNvPr id="7" name="Content Placeholder 6">
            <a:extLst>
              <a:ext uri="{FF2B5EF4-FFF2-40B4-BE49-F238E27FC236}">
                <a16:creationId xmlns:a16="http://schemas.microsoft.com/office/drawing/2014/main" id="{66CECA54-4076-9DE9-C116-67D828B61269}"/>
              </a:ext>
            </a:extLst>
          </p:cNvPr>
          <p:cNvSpPr txBox="1">
            <a:spLocks noGrp="1"/>
          </p:cNvSpPr>
          <p:nvPr>
            <p:ph idx="1"/>
          </p:nvPr>
        </p:nvSpPr>
        <p:spPr>
          <a:xfrm>
            <a:off x="609480" y="1604520"/>
            <a:ext cx="10972440" cy="3977279"/>
          </a:xfrm>
        </p:spPr>
        <p:txBody>
          <a:bodyPr lIns="0" tIns="0" rIns="0" bIns="0"/>
          <a:lstStyle>
            <a:lvl1pPr hangingPunct="0">
              <a:spcBef>
                <a:spcPts val="1417"/>
              </a:spcBef>
              <a:defRPr lang="en-IE" sz="3200">
                <a:latin typeface="Liberation Sans" pitchFamily="18"/>
              </a:defRPr>
            </a:lvl1pPr>
          </a:lstStyle>
          <a:p>
            <a:endParaRPr lang="en-IE"/>
          </a:p>
        </p:txBody>
      </p:sp>
    </p:spTree>
    <p:extLst>
      <p:ext uri="{BB962C8B-B14F-4D97-AF65-F5344CB8AC3E}">
        <p14:creationId xmlns:p14="http://schemas.microsoft.com/office/powerpoint/2010/main" val="1286615575"/>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4905A-FCA2-9A68-F484-64AF89CA6288}"/>
              </a:ext>
            </a:extLst>
          </p:cNvPr>
          <p:cNvSpPr txBox="1">
            <a:spLocks noGrp="1"/>
          </p:cNvSpPr>
          <p:nvPr>
            <p:ph type="title"/>
          </p:nvPr>
        </p:nvSpPr>
        <p:spPr>
          <a:xfrm>
            <a:off x="831959" y="1709640"/>
            <a:ext cx="10515600" cy="2852640"/>
          </a:xfrm>
        </p:spPr>
        <p:txBody>
          <a:bodyPr anchor="b"/>
          <a:lstStyle>
            <a:lvl1pPr>
              <a:defRPr sz="6000"/>
            </a:lvl1pPr>
          </a:lstStyle>
          <a:p>
            <a:pPr lvl="0"/>
            <a:r>
              <a:rPr lang="en-US"/>
              <a:t>Click to edit Master title style</a:t>
            </a:r>
          </a:p>
        </p:txBody>
      </p:sp>
      <p:sp>
        <p:nvSpPr>
          <p:cNvPr id="3" name="Text Placeholder 2">
            <a:extLst>
              <a:ext uri="{FF2B5EF4-FFF2-40B4-BE49-F238E27FC236}">
                <a16:creationId xmlns:a16="http://schemas.microsoft.com/office/drawing/2014/main" id="{2C85110C-7081-0DEC-7990-C54746764878}"/>
              </a:ext>
            </a:extLst>
          </p:cNvPr>
          <p:cNvSpPr txBox="1">
            <a:spLocks noGrp="1"/>
          </p:cNvSpPr>
          <p:nvPr>
            <p:ph type="body" idx="1"/>
          </p:nvPr>
        </p:nvSpPr>
        <p:spPr>
          <a:xfrm>
            <a:off x="831959" y="4589640"/>
            <a:ext cx="10515600" cy="1500119"/>
          </a:xfrm>
        </p:spPr>
        <p:txBody>
          <a:bodyPr/>
          <a:lstStyle>
            <a:lvl1pPr marL="0" indent="0">
              <a:defRPr sz="2400">
                <a:solidFill>
                  <a:srgbClr val="767676"/>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7F8C6B26-DCAD-6B24-4893-8E4C7F2A830D}"/>
              </a:ext>
            </a:extLst>
          </p:cNvPr>
          <p:cNvSpPr txBox="1">
            <a:spLocks noGrp="1"/>
          </p:cNvSpPr>
          <p:nvPr>
            <p:ph type="dt" sz="half" idx="7"/>
          </p:nvPr>
        </p:nvSpPr>
        <p:spPr/>
        <p:txBody>
          <a:bodyPr/>
          <a:lstStyle>
            <a:lvl1pPr>
              <a:defRPr/>
            </a:lvl1pPr>
          </a:lstStyle>
          <a:p>
            <a:pPr lvl="0"/>
            <a:fld id="{692FDF0F-2EC1-439E-8720-6EC075B75CAF}" type="datetime1">
              <a:rPr lang="en-IE"/>
              <a:pPr lvl="0"/>
              <a:t>09/09/2026</a:t>
            </a:fld>
            <a:endParaRPr lang="en-IE"/>
          </a:p>
        </p:txBody>
      </p:sp>
      <p:sp>
        <p:nvSpPr>
          <p:cNvPr id="5" name="Footer Placeholder 4">
            <a:extLst>
              <a:ext uri="{FF2B5EF4-FFF2-40B4-BE49-F238E27FC236}">
                <a16:creationId xmlns:a16="http://schemas.microsoft.com/office/drawing/2014/main" id="{0DB463E2-52A4-EF02-DDF1-1CCBDC587376}"/>
              </a:ext>
            </a:extLst>
          </p:cNvPr>
          <p:cNvSpPr txBox="1">
            <a:spLocks noGrp="1"/>
          </p:cNvSpPr>
          <p:nvPr>
            <p:ph type="ftr" sz="quarter" idx="9"/>
          </p:nvPr>
        </p:nvSpPr>
        <p:spPr/>
        <p:txBody>
          <a:bodyPr/>
          <a:lstStyle>
            <a:lvl1pPr>
              <a:defRPr/>
            </a:lvl1pPr>
          </a:lstStyle>
          <a:p>
            <a:pPr lvl="0"/>
            <a:endParaRPr lang="en-IE"/>
          </a:p>
        </p:txBody>
      </p:sp>
      <p:sp>
        <p:nvSpPr>
          <p:cNvPr id="6" name="Slide Number Placeholder 5">
            <a:extLst>
              <a:ext uri="{FF2B5EF4-FFF2-40B4-BE49-F238E27FC236}">
                <a16:creationId xmlns:a16="http://schemas.microsoft.com/office/drawing/2014/main" id="{4664C112-32C9-9855-EB50-0C4752D40616}"/>
              </a:ext>
            </a:extLst>
          </p:cNvPr>
          <p:cNvSpPr txBox="1">
            <a:spLocks noGrp="1"/>
          </p:cNvSpPr>
          <p:nvPr>
            <p:ph type="sldNum" sz="quarter" idx="8"/>
          </p:nvPr>
        </p:nvSpPr>
        <p:spPr/>
        <p:txBody>
          <a:bodyPr/>
          <a:lstStyle>
            <a:lvl1pPr>
              <a:defRPr/>
            </a:lvl1pPr>
          </a:lstStyle>
          <a:p>
            <a:pPr lvl="0"/>
            <a:fld id="{AFD9DB7A-C657-4E72-9428-058E4C2FBE0A}" type="slidenum">
              <a:t>‹#›</a:t>
            </a:fld>
            <a:endParaRPr lang="en-IE"/>
          </a:p>
        </p:txBody>
      </p:sp>
    </p:spTree>
    <p:extLst>
      <p:ext uri="{BB962C8B-B14F-4D97-AF65-F5344CB8AC3E}">
        <p14:creationId xmlns:p14="http://schemas.microsoft.com/office/powerpoint/2010/main" val="13660262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4640C-07BC-FA9A-394B-74B478D3EBEB}"/>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7DCAC411-2E14-CCC1-AEC0-1B7484E8158F}"/>
              </a:ext>
            </a:extLst>
          </p:cNvPr>
          <p:cNvSpPr txBox="1">
            <a:spLocks noGrp="1"/>
          </p:cNvSpPr>
          <p:nvPr>
            <p:ph type="title" idx="4294967295"/>
          </p:nvPr>
        </p:nvSpPr>
        <p:spPr>
          <a:xfrm>
            <a:off x="838080" y="1825560"/>
            <a:ext cx="5181480" cy="4351320"/>
          </a:xfrm>
        </p:spPr>
        <p:txBody>
          <a:bodyPr anchor="t"/>
          <a:lstStyle>
            <a:lvl1pPr marL="228600" indent="-228600">
              <a:spcBef>
                <a:spcPts val="1001"/>
              </a:spcBef>
              <a:buSzPct val="100000"/>
              <a:buFont typeface="Arial" pitchFamily="34"/>
              <a:buChar char="•"/>
              <a:defRPr sz="2800">
                <a:latin typeface="Aptos" pitchFamily="18"/>
              </a:defRPr>
            </a:lvl1pPr>
            <a:lvl2pPr marL="685799" marR="0" lvl="1" indent="-228600" algn="l" rtl="0" hangingPunct="1">
              <a:lnSpc>
                <a:spcPct val="90000"/>
              </a:lnSpc>
              <a:spcBef>
                <a:spcPts val="499"/>
              </a:spcBef>
              <a:spcAft>
                <a:spcPts val="0"/>
              </a:spcAft>
              <a:buSzPct val="100000"/>
              <a:buFont typeface="Arial" pitchFamily="34"/>
              <a:buChar char="•"/>
              <a:tabLst/>
              <a:defRPr lang="en-US" sz="24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2pPr>
            <a:lvl3pPr marL="1143000" marR="0" lvl="2" indent="-228600" algn="l" rtl="0" hangingPunct="1">
              <a:lnSpc>
                <a:spcPct val="90000"/>
              </a:lnSpc>
              <a:spcBef>
                <a:spcPts val="499"/>
              </a:spcBef>
              <a:spcAft>
                <a:spcPts val="0"/>
              </a:spcAft>
              <a:buSzPct val="100000"/>
              <a:buFont typeface="Arial" pitchFamily="34"/>
              <a:buChar char="•"/>
              <a:tabLst/>
              <a:defRPr lang="en-US" sz="20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3pPr>
            <a:lvl4pPr marL="1600200" marR="0" lvl="3" indent="-228600" algn="l" rtl="0" hangingPunct="1">
              <a:lnSpc>
                <a:spcPct val="90000"/>
              </a:lnSpc>
              <a:spcBef>
                <a:spcPts val="499"/>
              </a:spcBef>
              <a:spcAft>
                <a:spcPts val="0"/>
              </a:spcAft>
              <a:buSzPct val="100000"/>
              <a:buFont typeface="Arial" pitchFamily="34"/>
              <a:buChar char="•"/>
              <a:tabLst/>
              <a:defRPr lang="en-US" sz="18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4pPr>
            <a:lvl5pPr marL="2057400" marR="0" lvl="4" indent="-228600" algn="l" rtl="0" hangingPunct="1">
              <a:lnSpc>
                <a:spcPct val="90000"/>
              </a:lnSpc>
              <a:spcBef>
                <a:spcPts val="499"/>
              </a:spcBef>
              <a:spcAft>
                <a:spcPts val="0"/>
              </a:spcAft>
              <a:buSzPct val="100000"/>
              <a:buFont typeface="Arial" pitchFamily="34"/>
              <a:buChar char="•"/>
              <a:tabLst/>
              <a:defRPr lang="en-US" sz="18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79200D-A5DC-8C8D-4B64-81FC70ABA9F3}"/>
              </a:ext>
            </a:extLst>
          </p:cNvPr>
          <p:cNvSpPr txBox="1">
            <a:spLocks noGrp="1"/>
          </p:cNvSpPr>
          <p:nvPr>
            <p:ph type="title" idx="4294967295"/>
          </p:nvPr>
        </p:nvSpPr>
        <p:spPr>
          <a:xfrm>
            <a:off x="6172200" y="1825560"/>
            <a:ext cx="5181480" cy="4351320"/>
          </a:xfrm>
        </p:spPr>
        <p:txBody>
          <a:bodyPr anchor="t"/>
          <a:lstStyle>
            <a:lvl1pPr marL="228600" indent="-228600">
              <a:spcBef>
                <a:spcPts val="1001"/>
              </a:spcBef>
              <a:buSzPct val="100000"/>
              <a:buFont typeface="Arial" pitchFamily="34"/>
              <a:buChar char="•"/>
              <a:defRPr sz="2800">
                <a:latin typeface="Aptos" pitchFamily="18"/>
              </a:defRPr>
            </a:lvl1pPr>
            <a:lvl2pPr marL="685799" marR="0" lvl="1" indent="-228600" algn="l" rtl="0" hangingPunct="1">
              <a:lnSpc>
                <a:spcPct val="90000"/>
              </a:lnSpc>
              <a:spcBef>
                <a:spcPts val="499"/>
              </a:spcBef>
              <a:spcAft>
                <a:spcPts val="0"/>
              </a:spcAft>
              <a:buSzPct val="100000"/>
              <a:buFont typeface="Arial" pitchFamily="34"/>
              <a:buChar char="•"/>
              <a:tabLst/>
              <a:defRPr lang="en-US" sz="24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2pPr>
            <a:lvl3pPr marL="1143000" marR="0" lvl="2" indent="-228600" algn="l" rtl="0" hangingPunct="1">
              <a:lnSpc>
                <a:spcPct val="90000"/>
              </a:lnSpc>
              <a:spcBef>
                <a:spcPts val="499"/>
              </a:spcBef>
              <a:spcAft>
                <a:spcPts val="0"/>
              </a:spcAft>
              <a:buSzPct val="100000"/>
              <a:buFont typeface="Arial" pitchFamily="34"/>
              <a:buChar char="•"/>
              <a:tabLst/>
              <a:defRPr lang="en-US" sz="20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3pPr>
            <a:lvl4pPr marL="1600200" marR="0" lvl="3" indent="-228600" algn="l" rtl="0" hangingPunct="1">
              <a:lnSpc>
                <a:spcPct val="90000"/>
              </a:lnSpc>
              <a:spcBef>
                <a:spcPts val="499"/>
              </a:spcBef>
              <a:spcAft>
                <a:spcPts val="0"/>
              </a:spcAft>
              <a:buSzPct val="100000"/>
              <a:buFont typeface="Arial" pitchFamily="34"/>
              <a:buChar char="•"/>
              <a:tabLst/>
              <a:defRPr lang="en-US" sz="18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4pPr>
            <a:lvl5pPr marL="2057400" marR="0" lvl="4" indent="-228600" algn="l" rtl="0" hangingPunct="1">
              <a:lnSpc>
                <a:spcPct val="90000"/>
              </a:lnSpc>
              <a:spcBef>
                <a:spcPts val="499"/>
              </a:spcBef>
              <a:spcAft>
                <a:spcPts val="0"/>
              </a:spcAft>
              <a:buSzPct val="100000"/>
              <a:buFont typeface="Arial" pitchFamily="34"/>
              <a:buChar char="•"/>
              <a:tabLst/>
              <a:defRPr lang="en-US" sz="18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B14512-49A4-4123-8BF4-7DF49FA158AF}"/>
              </a:ext>
            </a:extLst>
          </p:cNvPr>
          <p:cNvSpPr txBox="1">
            <a:spLocks noGrp="1"/>
          </p:cNvSpPr>
          <p:nvPr>
            <p:ph type="dt" sz="half" idx="7"/>
          </p:nvPr>
        </p:nvSpPr>
        <p:spPr/>
        <p:txBody>
          <a:bodyPr/>
          <a:lstStyle>
            <a:lvl1pPr>
              <a:defRPr/>
            </a:lvl1pPr>
          </a:lstStyle>
          <a:p>
            <a:pPr lvl="0"/>
            <a:fld id="{3CAD0243-82ED-4758-B0FE-0A880A12900F}" type="datetime1">
              <a:rPr lang="en-IE"/>
              <a:pPr lvl="0"/>
              <a:t>09/09/2026</a:t>
            </a:fld>
            <a:endParaRPr lang="en-IE"/>
          </a:p>
        </p:txBody>
      </p:sp>
      <p:sp>
        <p:nvSpPr>
          <p:cNvPr id="6" name="Footer Placeholder 5">
            <a:extLst>
              <a:ext uri="{FF2B5EF4-FFF2-40B4-BE49-F238E27FC236}">
                <a16:creationId xmlns:a16="http://schemas.microsoft.com/office/drawing/2014/main" id="{B0B05FAA-ED4E-7C2A-2F31-E59929C366AD}"/>
              </a:ext>
            </a:extLst>
          </p:cNvPr>
          <p:cNvSpPr txBox="1">
            <a:spLocks noGrp="1"/>
          </p:cNvSpPr>
          <p:nvPr>
            <p:ph type="ftr" sz="quarter" idx="9"/>
          </p:nvPr>
        </p:nvSpPr>
        <p:spPr/>
        <p:txBody>
          <a:bodyPr/>
          <a:lstStyle>
            <a:lvl1pPr>
              <a:defRPr/>
            </a:lvl1pPr>
          </a:lstStyle>
          <a:p>
            <a:pPr lvl="0"/>
            <a:endParaRPr lang="en-IE"/>
          </a:p>
        </p:txBody>
      </p:sp>
      <p:sp>
        <p:nvSpPr>
          <p:cNvPr id="7" name="Slide Number Placeholder 6">
            <a:extLst>
              <a:ext uri="{FF2B5EF4-FFF2-40B4-BE49-F238E27FC236}">
                <a16:creationId xmlns:a16="http://schemas.microsoft.com/office/drawing/2014/main" id="{E4BF44D9-1595-B2DD-C8C5-BF236C615213}"/>
              </a:ext>
            </a:extLst>
          </p:cNvPr>
          <p:cNvSpPr txBox="1">
            <a:spLocks noGrp="1"/>
          </p:cNvSpPr>
          <p:nvPr>
            <p:ph type="sldNum" sz="quarter" idx="8"/>
          </p:nvPr>
        </p:nvSpPr>
        <p:spPr/>
        <p:txBody>
          <a:bodyPr/>
          <a:lstStyle>
            <a:lvl1pPr>
              <a:defRPr/>
            </a:lvl1pPr>
          </a:lstStyle>
          <a:p>
            <a:pPr lvl="0"/>
            <a:fld id="{5D642CF6-F6CE-4F4E-9AF9-BFD3D76A7469}" type="slidenum">
              <a:t>‹#›</a:t>
            </a:fld>
            <a:endParaRPr lang="en-IE"/>
          </a:p>
        </p:txBody>
      </p:sp>
    </p:spTree>
    <p:extLst>
      <p:ext uri="{BB962C8B-B14F-4D97-AF65-F5344CB8AC3E}">
        <p14:creationId xmlns:p14="http://schemas.microsoft.com/office/powerpoint/2010/main" val="42308765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E85F-4D6C-FFC4-1C3D-C0E44592E8D4}"/>
              </a:ext>
            </a:extLst>
          </p:cNvPr>
          <p:cNvSpPr txBox="1">
            <a:spLocks noGrp="1"/>
          </p:cNvSpPr>
          <p:nvPr>
            <p:ph type="title"/>
          </p:nvPr>
        </p:nvSpPr>
        <p:spPr>
          <a:xfrm>
            <a:off x="839879" y="365040"/>
            <a:ext cx="10515600" cy="1325520"/>
          </a:xfrm>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E99E0F93-DB47-8039-5508-9D12BBE2BAD5}"/>
              </a:ext>
            </a:extLst>
          </p:cNvPr>
          <p:cNvSpPr txBox="1">
            <a:spLocks noGrp="1"/>
          </p:cNvSpPr>
          <p:nvPr>
            <p:ph type="body" idx="1"/>
          </p:nvPr>
        </p:nvSpPr>
        <p:spPr>
          <a:xfrm>
            <a:off x="839879" y="1681200"/>
            <a:ext cx="5157720" cy="824040"/>
          </a:xfrm>
        </p:spPr>
        <p:txBody>
          <a:bodyPr anchor="b"/>
          <a:lstStyle>
            <a:lvl1pPr marL="0" indent="0">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id="{E9A076D1-D457-9D89-C159-FF402E542C63}"/>
              </a:ext>
            </a:extLst>
          </p:cNvPr>
          <p:cNvSpPr txBox="1">
            <a:spLocks noGrp="1"/>
          </p:cNvSpPr>
          <p:nvPr>
            <p:ph type="title" idx="4294967295"/>
          </p:nvPr>
        </p:nvSpPr>
        <p:spPr>
          <a:xfrm>
            <a:off x="839879" y="2505240"/>
            <a:ext cx="5157720" cy="3684600"/>
          </a:xfrm>
        </p:spPr>
        <p:txBody>
          <a:bodyPr anchor="t"/>
          <a:lstStyle>
            <a:lvl1pPr marL="228600" indent="-228600">
              <a:spcBef>
                <a:spcPts val="1001"/>
              </a:spcBef>
              <a:buSzPct val="100000"/>
              <a:buFont typeface="Arial" pitchFamily="34"/>
              <a:buChar char="•"/>
              <a:defRPr sz="2800">
                <a:latin typeface="Aptos" pitchFamily="18"/>
              </a:defRPr>
            </a:lvl1pPr>
            <a:lvl2pPr marL="685799" marR="0" lvl="1" indent="-228600" algn="l" rtl="0" hangingPunct="1">
              <a:lnSpc>
                <a:spcPct val="90000"/>
              </a:lnSpc>
              <a:spcBef>
                <a:spcPts val="499"/>
              </a:spcBef>
              <a:spcAft>
                <a:spcPts val="0"/>
              </a:spcAft>
              <a:buSzPct val="100000"/>
              <a:buFont typeface="Arial" pitchFamily="34"/>
              <a:buChar char="•"/>
              <a:tabLst/>
              <a:defRPr lang="en-US" sz="24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2pPr>
            <a:lvl3pPr marL="1143000" marR="0" lvl="2" indent="-228600" algn="l" rtl="0" hangingPunct="1">
              <a:lnSpc>
                <a:spcPct val="90000"/>
              </a:lnSpc>
              <a:spcBef>
                <a:spcPts val="499"/>
              </a:spcBef>
              <a:spcAft>
                <a:spcPts val="0"/>
              </a:spcAft>
              <a:buSzPct val="100000"/>
              <a:buFont typeface="Arial" pitchFamily="34"/>
              <a:buChar char="•"/>
              <a:tabLst/>
              <a:defRPr lang="en-US" sz="20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3pPr>
            <a:lvl4pPr marL="1600200" marR="0" lvl="3" indent="-228600" algn="l" rtl="0" hangingPunct="1">
              <a:lnSpc>
                <a:spcPct val="90000"/>
              </a:lnSpc>
              <a:spcBef>
                <a:spcPts val="499"/>
              </a:spcBef>
              <a:spcAft>
                <a:spcPts val="0"/>
              </a:spcAft>
              <a:buSzPct val="100000"/>
              <a:buFont typeface="Arial" pitchFamily="34"/>
              <a:buChar char="•"/>
              <a:tabLst/>
              <a:defRPr lang="en-US" sz="18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4pPr>
            <a:lvl5pPr marL="2057400" marR="0" lvl="4" indent="-228600" algn="l" rtl="0" hangingPunct="1">
              <a:lnSpc>
                <a:spcPct val="90000"/>
              </a:lnSpc>
              <a:spcBef>
                <a:spcPts val="499"/>
              </a:spcBef>
              <a:spcAft>
                <a:spcPts val="0"/>
              </a:spcAft>
              <a:buSzPct val="100000"/>
              <a:buFont typeface="Arial" pitchFamily="34"/>
              <a:buChar char="•"/>
              <a:tabLst/>
              <a:defRPr lang="en-US" sz="18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0D94EC-661B-1A60-6AAB-89DCFFACADEA}"/>
              </a:ext>
            </a:extLst>
          </p:cNvPr>
          <p:cNvSpPr txBox="1">
            <a:spLocks noGrp="1"/>
          </p:cNvSpPr>
          <p:nvPr>
            <p:ph type="body" idx="3"/>
          </p:nvPr>
        </p:nvSpPr>
        <p:spPr>
          <a:xfrm>
            <a:off x="6172200" y="1681200"/>
            <a:ext cx="5183280" cy="824040"/>
          </a:xfrm>
        </p:spPr>
        <p:txBody>
          <a:bodyPr anchor="b"/>
          <a:lstStyle>
            <a:lvl1pPr marL="0" indent="0">
              <a:buNone/>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id="{65F114FB-7DF4-C422-AB26-BD670234414B}"/>
              </a:ext>
            </a:extLst>
          </p:cNvPr>
          <p:cNvSpPr txBox="1">
            <a:spLocks noGrp="1"/>
          </p:cNvSpPr>
          <p:nvPr>
            <p:ph type="title" idx="4294967295"/>
          </p:nvPr>
        </p:nvSpPr>
        <p:spPr>
          <a:xfrm>
            <a:off x="6172200" y="2505240"/>
            <a:ext cx="5183280" cy="3684600"/>
          </a:xfrm>
        </p:spPr>
        <p:txBody>
          <a:bodyPr anchor="t"/>
          <a:lstStyle>
            <a:lvl1pPr marL="228600" indent="-228600">
              <a:spcBef>
                <a:spcPts val="1001"/>
              </a:spcBef>
              <a:buSzPct val="100000"/>
              <a:buFont typeface="Arial" pitchFamily="34"/>
              <a:buChar char="•"/>
              <a:defRPr sz="2800">
                <a:latin typeface="Aptos" pitchFamily="18"/>
              </a:defRPr>
            </a:lvl1pPr>
            <a:lvl2pPr marL="685799" marR="0" lvl="1" indent="-228600" algn="l" rtl="0" hangingPunct="1">
              <a:lnSpc>
                <a:spcPct val="90000"/>
              </a:lnSpc>
              <a:spcBef>
                <a:spcPts val="499"/>
              </a:spcBef>
              <a:spcAft>
                <a:spcPts val="0"/>
              </a:spcAft>
              <a:buSzPct val="100000"/>
              <a:buFont typeface="Arial" pitchFamily="34"/>
              <a:buChar char="•"/>
              <a:tabLst/>
              <a:defRPr lang="en-US" sz="24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2pPr>
            <a:lvl3pPr marL="1143000" marR="0" lvl="2" indent="-228600" algn="l" rtl="0" hangingPunct="1">
              <a:lnSpc>
                <a:spcPct val="90000"/>
              </a:lnSpc>
              <a:spcBef>
                <a:spcPts val="499"/>
              </a:spcBef>
              <a:spcAft>
                <a:spcPts val="0"/>
              </a:spcAft>
              <a:buSzPct val="100000"/>
              <a:buFont typeface="Arial" pitchFamily="34"/>
              <a:buChar char="•"/>
              <a:tabLst/>
              <a:defRPr lang="en-US" sz="20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3pPr>
            <a:lvl4pPr marL="1600200" marR="0" lvl="3" indent="-228600" algn="l" rtl="0" hangingPunct="1">
              <a:lnSpc>
                <a:spcPct val="90000"/>
              </a:lnSpc>
              <a:spcBef>
                <a:spcPts val="499"/>
              </a:spcBef>
              <a:spcAft>
                <a:spcPts val="0"/>
              </a:spcAft>
              <a:buSzPct val="100000"/>
              <a:buFont typeface="Arial" pitchFamily="34"/>
              <a:buChar char="•"/>
              <a:tabLst/>
              <a:defRPr lang="en-US" sz="18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4pPr>
            <a:lvl5pPr marL="2057400" marR="0" lvl="4" indent="-228600" algn="l" rtl="0" hangingPunct="1">
              <a:lnSpc>
                <a:spcPct val="90000"/>
              </a:lnSpc>
              <a:spcBef>
                <a:spcPts val="499"/>
              </a:spcBef>
              <a:spcAft>
                <a:spcPts val="0"/>
              </a:spcAft>
              <a:buSzPct val="100000"/>
              <a:buFont typeface="Arial" pitchFamily="34"/>
              <a:buChar char="•"/>
              <a:tabLst/>
              <a:defRPr lang="en-US" sz="18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B694B5-445E-67BD-0DA4-F86C0FA07EF4}"/>
              </a:ext>
            </a:extLst>
          </p:cNvPr>
          <p:cNvSpPr txBox="1">
            <a:spLocks noGrp="1"/>
          </p:cNvSpPr>
          <p:nvPr>
            <p:ph type="dt" sz="half" idx="7"/>
          </p:nvPr>
        </p:nvSpPr>
        <p:spPr/>
        <p:txBody>
          <a:bodyPr/>
          <a:lstStyle>
            <a:lvl1pPr>
              <a:defRPr/>
            </a:lvl1pPr>
          </a:lstStyle>
          <a:p>
            <a:pPr lvl="0"/>
            <a:fld id="{F8F64134-6644-4DD1-95ED-47A54AA9617A}" type="datetime1">
              <a:rPr lang="en-IE"/>
              <a:pPr lvl="0"/>
              <a:t>09/09/2026</a:t>
            </a:fld>
            <a:endParaRPr lang="en-IE"/>
          </a:p>
        </p:txBody>
      </p:sp>
      <p:sp>
        <p:nvSpPr>
          <p:cNvPr id="8" name="Footer Placeholder 7">
            <a:extLst>
              <a:ext uri="{FF2B5EF4-FFF2-40B4-BE49-F238E27FC236}">
                <a16:creationId xmlns:a16="http://schemas.microsoft.com/office/drawing/2014/main" id="{697EE3C9-3A9B-9D42-42CA-8568C120C8F4}"/>
              </a:ext>
            </a:extLst>
          </p:cNvPr>
          <p:cNvSpPr txBox="1">
            <a:spLocks noGrp="1"/>
          </p:cNvSpPr>
          <p:nvPr>
            <p:ph type="ftr" sz="quarter" idx="9"/>
          </p:nvPr>
        </p:nvSpPr>
        <p:spPr/>
        <p:txBody>
          <a:bodyPr/>
          <a:lstStyle>
            <a:lvl1pPr>
              <a:defRPr/>
            </a:lvl1pPr>
          </a:lstStyle>
          <a:p>
            <a:pPr lvl="0"/>
            <a:endParaRPr lang="en-IE"/>
          </a:p>
        </p:txBody>
      </p:sp>
      <p:sp>
        <p:nvSpPr>
          <p:cNvPr id="9" name="Slide Number Placeholder 8">
            <a:extLst>
              <a:ext uri="{FF2B5EF4-FFF2-40B4-BE49-F238E27FC236}">
                <a16:creationId xmlns:a16="http://schemas.microsoft.com/office/drawing/2014/main" id="{477D1888-C06D-0B7A-7FDC-9CB36911D6C1}"/>
              </a:ext>
            </a:extLst>
          </p:cNvPr>
          <p:cNvSpPr txBox="1">
            <a:spLocks noGrp="1"/>
          </p:cNvSpPr>
          <p:nvPr>
            <p:ph type="sldNum" sz="quarter" idx="8"/>
          </p:nvPr>
        </p:nvSpPr>
        <p:spPr/>
        <p:txBody>
          <a:bodyPr/>
          <a:lstStyle>
            <a:lvl1pPr>
              <a:defRPr/>
            </a:lvl1pPr>
          </a:lstStyle>
          <a:p>
            <a:pPr lvl="0"/>
            <a:fld id="{8E71B0E3-4317-492C-8258-798EAC80BBB1}" type="slidenum">
              <a:t>‹#›</a:t>
            </a:fld>
            <a:endParaRPr lang="en-IE"/>
          </a:p>
        </p:txBody>
      </p:sp>
    </p:spTree>
    <p:extLst>
      <p:ext uri="{BB962C8B-B14F-4D97-AF65-F5344CB8AC3E}">
        <p14:creationId xmlns:p14="http://schemas.microsoft.com/office/powerpoint/2010/main" val="36002499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99035-3822-439B-56BE-1A375CB81B0E}"/>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CEEB301E-D3ED-5205-C69E-79DF04C620A2}"/>
              </a:ext>
            </a:extLst>
          </p:cNvPr>
          <p:cNvSpPr txBox="1">
            <a:spLocks noGrp="1"/>
          </p:cNvSpPr>
          <p:nvPr>
            <p:ph type="dt" sz="half" idx="7"/>
          </p:nvPr>
        </p:nvSpPr>
        <p:spPr/>
        <p:txBody>
          <a:bodyPr/>
          <a:lstStyle>
            <a:lvl1pPr>
              <a:defRPr/>
            </a:lvl1pPr>
          </a:lstStyle>
          <a:p>
            <a:pPr lvl="0"/>
            <a:fld id="{73C85996-11FC-42AC-9115-ED6E4748C44F}" type="datetime1">
              <a:rPr lang="en-IE"/>
              <a:pPr lvl="0"/>
              <a:t>09/09/2026</a:t>
            </a:fld>
            <a:endParaRPr lang="en-IE"/>
          </a:p>
        </p:txBody>
      </p:sp>
      <p:sp>
        <p:nvSpPr>
          <p:cNvPr id="4" name="Footer Placeholder 3">
            <a:extLst>
              <a:ext uri="{FF2B5EF4-FFF2-40B4-BE49-F238E27FC236}">
                <a16:creationId xmlns:a16="http://schemas.microsoft.com/office/drawing/2014/main" id="{C96B3633-D457-D394-FFEC-A62FE11DB70B}"/>
              </a:ext>
            </a:extLst>
          </p:cNvPr>
          <p:cNvSpPr txBox="1">
            <a:spLocks noGrp="1"/>
          </p:cNvSpPr>
          <p:nvPr>
            <p:ph type="ftr" sz="quarter" idx="9"/>
          </p:nvPr>
        </p:nvSpPr>
        <p:spPr/>
        <p:txBody>
          <a:bodyPr/>
          <a:lstStyle>
            <a:lvl1pPr>
              <a:defRPr/>
            </a:lvl1pPr>
          </a:lstStyle>
          <a:p>
            <a:pPr lvl="0"/>
            <a:endParaRPr lang="en-IE"/>
          </a:p>
        </p:txBody>
      </p:sp>
      <p:sp>
        <p:nvSpPr>
          <p:cNvPr id="5" name="Slide Number Placeholder 4">
            <a:extLst>
              <a:ext uri="{FF2B5EF4-FFF2-40B4-BE49-F238E27FC236}">
                <a16:creationId xmlns:a16="http://schemas.microsoft.com/office/drawing/2014/main" id="{DFC4C3CA-00BB-CD20-973D-C8450EF5C153}"/>
              </a:ext>
            </a:extLst>
          </p:cNvPr>
          <p:cNvSpPr txBox="1">
            <a:spLocks noGrp="1"/>
          </p:cNvSpPr>
          <p:nvPr>
            <p:ph type="sldNum" sz="quarter" idx="8"/>
          </p:nvPr>
        </p:nvSpPr>
        <p:spPr/>
        <p:txBody>
          <a:bodyPr/>
          <a:lstStyle>
            <a:lvl1pPr>
              <a:defRPr/>
            </a:lvl1pPr>
          </a:lstStyle>
          <a:p>
            <a:pPr lvl="0"/>
            <a:fld id="{66BF3339-1D7D-4B31-BBC8-E19FDA9E8BD0}" type="slidenum">
              <a:t>‹#›</a:t>
            </a:fld>
            <a:endParaRPr lang="en-IE"/>
          </a:p>
        </p:txBody>
      </p:sp>
    </p:spTree>
    <p:extLst>
      <p:ext uri="{BB962C8B-B14F-4D97-AF65-F5344CB8AC3E}">
        <p14:creationId xmlns:p14="http://schemas.microsoft.com/office/powerpoint/2010/main" val="9944358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A164B4-A03B-5A0B-75C1-92180EDC97CA}"/>
              </a:ext>
            </a:extLst>
          </p:cNvPr>
          <p:cNvSpPr txBox="1">
            <a:spLocks noGrp="1"/>
          </p:cNvSpPr>
          <p:nvPr>
            <p:ph type="dt" sz="half" idx="7"/>
          </p:nvPr>
        </p:nvSpPr>
        <p:spPr/>
        <p:txBody>
          <a:bodyPr/>
          <a:lstStyle>
            <a:lvl1pPr>
              <a:defRPr/>
            </a:lvl1pPr>
          </a:lstStyle>
          <a:p>
            <a:pPr lvl="0"/>
            <a:fld id="{12146811-5163-47C1-9DD3-1A9A517E29FB}" type="datetime1">
              <a:rPr lang="en-IE"/>
              <a:pPr lvl="0"/>
              <a:t>09/09/2026</a:t>
            </a:fld>
            <a:endParaRPr lang="en-IE"/>
          </a:p>
        </p:txBody>
      </p:sp>
      <p:sp>
        <p:nvSpPr>
          <p:cNvPr id="3" name="Footer Placeholder 2">
            <a:extLst>
              <a:ext uri="{FF2B5EF4-FFF2-40B4-BE49-F238E27FC236}">
                <a16:creationId xmlns:a16="http://schemas.microsoft.com/office/drawing/2014/main" id="{C93FFC0B-6863-48F7-1D7B-5CDF25543F9D}"/>
              </a:ext>
            </a:extLst>
          </p:cNvPr>
          <p:cNvSpPr txBox="1">
            <a:spLocks noGrp="1"/>
          </p:cNvSpPr>
          <p:nvPr>
            <p:ph type="ftr" sz="quarter" idx="9"/>
          </p:nvPr>
        </p:nvSpPr>
        <p:spPr/>
        <p:txBody>
          <a:bodyPr/>
          <a:lstStyle>
            <a:lvl1pPr>
              <a:defRPr/>
            </a:lvl1pPr>
          </a:lstStyle>
          <a:p>
            <a:pPr lvl="0"/>
            <a:endParaRPr lang="en-IE"/>
          </a:p>
        </p:txBody>
      </p:sp>
      <p:sp>
        <p:nvSpPr>
          <p:cNvPr id="4" name="Slide Number Placeholder 3">
            <a:extLst>
              <a:ext uri="{FF2B5EF4-FFF2-40B4-BE49-F238E27FC236}">
                <a16:creationId xmlns:a16="http://schemas.microsoft.com/office/drawing/2014/main" id="{68AFA823-D339-BD15-CC76-CCD5846F0197}"/>
              </a:ext>
            </a:extLst>
          </p:cNvPr>
          <p:cNvSpPr txBox="1">
            <a:spLocks noGrp="1"/>
          </p:cNvSpPr>
          <p:nvPr>
            <p:ph type="sldNum" sz="quarter" idx="8"/>
          </p:nvPr>
        </p:nvSpPr>
        <p:spPr/>
        <p:txBody>
          <a:bodyPr/>
          <a:lstStyle>
            <a:lvl1pPr>
              <a:defRPr/>
            </a:lvl1pPr>
          </a:lstStyle>
          <a:p>
            <a:pPr lvl="0"/>
            <a:fld id="{327061D5-A82B-44D8-9C92-AB67ECA31541}" type="slidenum">
              <a:t>‹#›</a:t>
            </a:fld>
            <a:endParaRPr lang="en-IE"/>
          </a:p>
        </p:txBody>
      </p:sp>
    </p:spTree>
    <p:extLst>
      <p:ext uri="{BB962C8B-B14F-4D97-AF65-F5344CB8AC3E}">
        <p14:creationId xmlns:p14="http://schemas.microsoft.com/office/powerpoint/2010/main" val="4054722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AF9C-65B0-76A2-5678-7B317BD54F1C}"/>
              </a:ext>
            </a:extLst>
          </p:cNvPr>
          <p:cNvSpPr txBox="1">
            <a:spLocks noGrp="1"/>
          </p:cNvSpPr>
          <p:nvPr>
            <p:ph type="title"/>
          </p:nvPr>
        </p:nvSpPr>
        <p:spPr>
          <a:xfrm>
            <a:off x="839879" y="457200"/>
            <a:ext cx="3932280" cy="1600200"/>
          </a:xfrm>
        </p:spPr>
        <p:txBody>
          <a:bodyPr anchor="b"/>
          <a:lstStyle>
            <a:lvl1pPr>
              <a:defRPr sz="3200"/>
            </a:lvl1pPr>
          </a:lstStyle>
          <a:p>
            <a:pPr lvl="0"/>
            <a:r>
              <a:rPr lang="en-US"/>
              <a:t>Click to edit Master title style</a:t>
            </a:r>
          </a:p>
        </p:txBody>
      </p:sp>
      <p:sp>
        <p:nvSpPr>
          <p:cNvPr id="3" name="Content Placeholder 2">
            <a:extLst>
              <a:ext uri="{FF2B5EF4-FFF2-40B4-BE49-F238E27FC236}">
                <a16:creationId xmlns:a16="http://schemas.microsoft.com/office/drawing/2014/main" id="{F9B004C8-E89C-7870-18DC-9B1A038759D0}"/>
              </a:ext>
            </a:extLst>
          </p:cNvPr>
          <p:cNvSpPr txBox="1">
            <a:spLocks noGrp="1"/>
          </p:cNvSpPr>
          <p:nvPr>
            <p:ph type="title" idx="4294967295"/>
          </p:nvPr>
        </p:nvSpPr>
        <p:spPr>
          <a:xfrm>
            <a:off x="5183280" y="987480"/>
            <a:ext cx="6172200" cy="4873679"/>
          </a:xfrm>
        </p:spPr>
        <p:txBody>
          <a:bodyPr anchor="t"/>
          <a:lstStyle>
            <a:lvl1pPr marL="228600" indent="-228600">
              <a:spcBef>
                <a:spcPts val="1001"/>
              </a:spcBef>
              <a:buSzPct val="100000"/>
              <a:buFont typeface="Arial" pitchFamily="34"/>
              <a:buChar char="•"/>
              <a:defRPr sz="3200">
                <a:latin typeface="Aptos" pitchFamily="18"/>
              </a:defRPr>
            </a:lvl1pPr>
            <a:lvl2pPr marL="685799" marR="0" lvl="1" indent="-228600" algn="l" rtl="0" hangingPunct="1">
              <a:lnSpc>
                <a:spcPct val="90000"/>
              </a:lnSpc>
              <a:spcBef>
                <a:spcPts val="499"/>
              </a:spcBef>
              <a:spcAft>
                <a:spcPts val="0"/>
              </a:spcAft>
              <a:buSzPct val="100000"/>
              <a:buFont typeface="Arial" pitchFamily="34"/>
              <a:buChar char="•"/>
              <a:tabLst/>
              <a:defRPr lang="en-US" sz="28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2pPr>
            <a:lvl3pPr marL="1143000" marR="0" lvl="2" indent="-228600" algn="l" rtl="0" hangingPunct="1">
              <a:lnSpc>
                <a:spcPct val="90000"/>
              </a:lnSpc>
              <a:spcBef>
                <a:spcPts val="499"/>
              </a:spcBef>
              <a:spcAft>
                <a:spcPts val="0"/>
              </a:spcAft>
              <a:buSzPct val="100000"/>
              <a:buFont typeface="Arial" pitchFamily="34"/>
              <a:buChar char="•"/>
              <a:tabLst/>
              <a:defRPr lang="en-US" sz="24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3pPr>
            <a:lvl4pPr marL="1600200" marR="0" lvl="3" indent="-228600" algn="l" rtl="0" hangingPunct="1">
              <a:lnSpc>
                <a:spcPct val="90000"/>
              </a:lnSpc>
              <a:spcBef>
                <a:spcPts val="499"/>
              </a:spcBef>
              <a:spcAft>
                <a:spcPts val="0"/>
              </a:spcAft>
              <a:buSzPct val="100000"/>
              <a:buFont typeface="Arial" pitchFamily="34"/>
              <a:buChar char="•"/>
              <a:tabLst/>
              <a:defRPr lang="en-US" sz="20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4pPr>
            <a:lvl5pPr marL="2057400" marR="0" lvl="4" indent="-228600" algn="l" rtl="0" hangingPunct="1">
              <a:lnSpc>
                <a:spcPct val="90000"/>
              </a:lnSpc>
              <a:spcBef>
                <a:spcPts val="499"/>
              </a:spcBef>
              <a:spcAft>
                <a:spcPts val="0"/>
              </a:spcAft>
              <a:buSzPct val="100000"/>
              <a:buFont typeface="Arial" pitchFamily="34"/>
              <a:buChar char="•"/>
              <a:tabLst/>
              <a:defRPr lang="en-US" sz="20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7DEF3B-C71A-2C19-6879-0E643559A529}"/>
              </a:ext>
            </a:extLst>
          </p:cNvPr>
          <p:cNvSpPr txBox="1">
            <a:spLocks noGrp="1"/>
          </p:cNvSpPr>
          <p:nvPr>
            <p:ph type="body" idx="2"/>
          </p:nvPr>
        </p:nvSpPr>
        <p:spPr>
          <a:xfrm>
            <a:off x="839879" y="2057400"/>
            <a:ext cx="3932280" cy="3811679"/>
          </a:xfrm>
        </p:spPr>
        <p:txBody>
          <a:bodyPr/>
          <a:lstStyle>
            <a:lvl1pPr marL="0" indent="0">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87DDC7D4-481F-BB0B-F48E-584EBAEB7CC6}"/>
              </a:ext>
            </a:extLst>
          </p:cNvPr>
          <p:cNvSpPr txBox="1">
            <a:spLocks noGrp="1"/>
          </p:cNvSpPr>
          <p:nvPr>
            <p:ph type="dt" sz="half" idx="7"/>
          </p:nvPr>
        </p:nvSpPr>
        <p:spPr/>
        <p:txBody>
          <a:bodyPr/>
          <a:lstStyle>
            <a:lvl1pPr>
              <a:defRPr/>
            </a:lvl1pPr>
          </a:lstStyle>
          <a:p>
            <a:pPr lvl="0"/>
            <a:fld id="{762B50F1-3F9C-4A7A-BE93-CD182F2A42E7}" type="datetime1">
              <a:rPr lang="en-IE"/>
              <a:pPr lvl="0"/>
              <a:t>09/09/2026</a:t>
            </a:fld>
            <a:endParaRPr lang="en-IE"/>
          </a:p>
        </p:txBody>
      </p:sp>
      <p:sp>
        <p:nvSpPr>
          <p:cNvPr id="6" name="Footer Placeholder 5">
            <a:extLst>
              <a:ext uri="{FF2B5EF4-FFF2-40B4-BE49-F238E27FC236}">
                <a16:creationId xmlns:a16="http://schemas.microsoft.com/office/drawing/2014/main" id="{86B68930-6E65-F1D3-B00C-5C9C8F69D0AF}"/>
              </a:ext>
            </a:extLst>
          </p:cNvPr>
          <p:cNvSpPr txBox="1">
            <a:spLocks noGrp="1"/>
          </p:cNvSpPr>
          <p:nvPr>
            <p:ph type="ftr" sz="quarter" idx="9"/>
          </p:nvPr>
        </p:nvSpPr>
        <p:spPr/>
        <p:txBody>
          <a:bodyPr/>
          <a:lstStyle>
            <a:lvl1pPr>
              <a:defRPr/>
            </a:lvl1pPr>
          </a:lstStyle>
          <a:p>
            <a:pPr lvl="0"/>
            <a:endParaRPr lang="en-IE"/>
          </a:p>
        </p:txBody>
      </p:sp>
      <p:sp>
        <p:nvSpPr>
          <p:cNvPr id="7" name="Slide Number Placeholder 6">
            <a:extLst>
              <a:ext uri="{FF2B5EF4-FFF2-40B4-BE49-F238E27FC236}">
                <a16:creationId xmlns:a16="http://schemas.microsoft.com/office/drawing/2014/main" id="{4455C46A-530C-F6A2-B69C-3A138D59BF10}"/>
              </a:ext>
            </a:extLst>
          </p:cNvPr>
          <p:cNvSpPr txBox="1">
            <a:spLocks noGrp="1"/>
          </p:cNvSpPr>
          <p:nvPr>
            <p:ph type="sldNum" sz="quarter" idx="8"/>
          </p:nvPr>
        </p:nvSpPr>
        <p:spPr/>
        <p:txBody>
          <a:bodyPr/>
          <a:lstStyle>
            <a:lvl1pPr>
              <a:defRPr/>
            </a:lvl1pPr>
          </a:lstStyle>
          <a:p>
            <a:pPr lvl="0"/>
            <a:fld id="{8B8E70DD-8355-475A-AE27-02B81AF16F69}" type="slidenum">
              <a:t>‹#›</a:t>
            </a:fld>
            <a:endParaRPr lang="en-IE"/>
          </a:p>
        </p:txBody>
      </p:sp>
    </p:spTree>
    <p:extLst>
      <p:ext uri="{BB962C8B-B14F-4D97-AF65-F5344CB8AC3E}">
        <p14:creationId xmlns:p14="http://schemas.microsoft.com/office/powerpoint/2010/main" val="31854576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496C9-4ABB-F292-461A-86DF8B1B9CB5}"/>
              </a:ext>
            </a:extLst>
          </p:cNvPr>
          <p:cNvSpPr txBox="1">
            <a:spLocks noGrp="1"/>
          </p:cNvSpPr>
          <p:nvPr>
            <p:ph type="title"/>
          </p:nvPr>
        </p:nvSpPr>
        <p:spPr>
          <a:xfrm>
            <a:off x="839879" y="457200"/>
            <a:ext cx="3932280" cy="1600200"/>
          </a:xfrm>
        </p:spPr>
        <p:txBody>
          <a:bodyPr anchor="b"/>
          <a:lstStyle>
            <a:lvl1pPr>
              <a:defRPr sz="3200"/>
            </a:lvl1pPr>
          </a:lstStyle>
          <a:p>
            <a:pPr lvl="0"/>
            <a:r>
              <a:rPr lang="en-US"/>
              <a:t>Click to edit Master title style</a:t>
            </a:r>
          </a:p>
        </p:txBody>
      </p:sp>
      <p:sp>
        <p:nvSpPr>
          <p:cNvPr id="3" name="Picture Placeholder 2">
            <a:extLst>
              <a:ext uri="{FF2B5EF4-FFF2-40B4-BE49-F238E27FC236}">
                <a16:creationId xmlns:a16="http://schemas.microsoft.com/office/drawing/2014/main" id="{D4906BFA-EF7D-0BC4-7BFA-D3085553C444}"/>
              </a:ext>
            </a:extLst>
          </p:cNvPr>
          <p:cNvSpPr txBox="1">
            <a:spLocks noGrp="1"/>
          </p:cNvSpPr>
          <p:nvPr>
            <p:ph type="title" idx="4294967295"/>
          </p:nvPr>
        </p:nvSpPr>
        <p:spPr>
          <a:xfrm>
            <a:off x="5183280" y="987480"/>
            <a:ext cx="6172200" cy="4873679"/>
          </a:xfrm>
        </p:spPr>
        <p:txBody>
          <a:bodyPr anchor="t"/>
          <a:lstStyle>
            <a:lvl1pPr algn="ctr" hangingPunct="0">
              <a:defRPr lang="en-IE">
                <a:latin typeface="Liberation Sans" pitchFamily="18"/>
              </a:defRPr>
            </a:lvl1pPr>
          </a:lstStyle>
          <a:p>
            <a:pPr lvl="0"/>
            <a:endParaRPr lang="en-IE"/>
          </a:p>
        </p:txBody>
      </p:sp>
      <p:sp>
        <p:nvSpPr>
          <p:cNvPr id="4" name="Text Placeholder 3">
            <a:extLst>
              <a:ext uri="{FF2B5EF4-FFF2-40B4-BE49-F238E27FC236}">
                <a16:creationId xmlns:a16="http://schemas.microsoft.com/office/drawing/2014/main" id="{3EF91C15-12F9-C596-3904-2705889659D8}"/>
              </a:ext>
            </a:extLst>
          </p:cNvPr>
          <p:cNvSpPr txBox="1">
            <a:spLocks noGrp="1"/>
          </p:cNvSpPr>
          <p:nvPr>
            <p:ph type="body" idx="2"/>
          </p:nvPr>
        </p:nvSpPr>
        <p:spPr>
          <a:xfrm>
            <a:off x="839879" y="2057400"/>
            <a:ext cx="3932280" cy="3811679"/>
          </a:xfrm>
        </p:spPr>
        <p:txBody>
          <a:bodyPr/>
          <a:lstStyle>
            <a:lvl1pPr marL="0" indent="0">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68A0E7E1-3835-27DB-AAF0-06D2A0417F9C}"/>
              </a:ext>
            </a:extLst>
          </p:cNvPr>
          <p:cNvSpPr txBox="1">
            <a:spLocks noGrp="1"/>
          </p:cNvSpPr>
          <p:nvPr>
            <p:ph type="dt" sz="half" idx="7"/>
          </p:nvPr>
        </p:nvSpPr>
        <p:spPr/>
        <p:txBody>
          <a:bodyPr/>
          <a:lstStyle>
            <a:lvl1pPr>
              <a:defRPr/>
            </a:lvl1pPr>
          </a:lstStyle>
          <a:p>
            <a:pPr lvl="0"/>
            <a:fld id="{8C8CE10A-A450-43C8-B6E3-DD0614CFD62A}" type="datetime1">
              <a:rPr lang="en-IE"/>
              <a:pPr lvl="0"/>
              <a:t>09/09/2026</a:t>
            </a:fld>
            <a:endParaRPr lang="en-IE"/>
          </a:p>
        </p:txBody>
      </p:sp>
      <p:sp>
        <p:nvSpPr>
          <p:cNvPr id="6" name="Footer Placeholder 5">
            <a:extLst>
              <a:ext uri="{FF2B5EF4-FFF2-40B4-BE49-F238E27FC236}">
                <a16:creationId xmlns:a16="http://schemas.microsoft.com/office/drawing/2014/main" id="{24F9BE51-0E0E-161C-6D1A-FA8099440D44}"/>
              </a:ext>
            </a:extLst>
          </p:cNvPr>
          <p:cNvSpPr txBox="1">
            <a:spLocks noGrp="1"/>
          </p:cNvSpPr>
          <p:nvPr>
            <p:ph type="ftr" sz="quarter" idx="9"/>
          </p:nvPr>
        </p:nvSpPr>
        <p:spPr/>
        <p:txBody>
          <a:bodyPr/>
          <a:lstStyle>
            <a:lvl1pPr>
              <a:defRPr/>
            </a:lvl1pPr>
          </a:lstStyle>
          <a:p>
            <a:pPr lvl="0"/>
            <a:endParaRPr lang="en-IE"/>
          </a:p>
        </p:txBody>
      </p:sp>
      <p:sp>
        <p:nvSpPr>
          <p:cNvPr id="7" name="Slide Number Placeholder 6">
            <a:extLst>
              <a:ext uri="{FF2B5EF4-FFF2-40B4-BE49-F238E27FC236}">
                <a16:creationId xmlns:a16="http://schemas.microsoft.com/office/drawing/2014/main" id="{A18B6D0F-FA8D-4BC9-F543-1D1464E0265B}"/>
              </a:ext>
            </a:extLst>
          </p:cNvPr>
          <p:cNvSpPr txBox="1">
            <a:spLocks noGrp="1"/>
          </p:cNvSpPr>
          <p:nvPr>
            <p:ph type="sldNum" sz="quarter" idx="8"/>
          </p:nvPr>
        </p:nvSpPr>
        <p:spPr/>
        <p:txBody>
          <a:bodyPr/>
          <a:lstStyle>
            <a:lvl1pPr>
              <a:defRPr/>
            </a:lvl1pPr>
          </a:lstStyle>
          <a:p>
            <a:pPr lvl="0"/>
            <a:fld id="{EE35D215-0872-4BCC-BBED-EC560EC25B52}" type="slidenum">
              <a:t>‹#›</a:t>
            </a:fld>
            <a:endParaRPr lang="en-IE"/>
          </a:p>
        </p:txBody>
      </p:sp>
    </p:spTree>
    <p:extLst>
      <p:ext uri="{BB962C8B-B14F-4D97-AF65-F5344CB8AC3E}">
        <p14:creationId xmlns:p14="http://schemas.microsoft.com/office/powerpoint/2010/main" val="12655701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EA181-ECF6-85D1-6DB1-901BF0EB4D97}"/>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5718DCA3-A495-3C9C-1D13-2B23692DAE3E}"/>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B69CAD-5778-B9EB-8F6E-E6349B72FC06}"/>
              </a:ext>
            </a:extLst>
          </p:cNvPr>
          <p:cNvSpPr txBox="1">
            <a:spLocks noGrp="1"/>
          </p:cNvSpPr>
          <p:nvPr>
            <p:ph type="dt" sz="half" idx="7"/>
          </p:nvPr>
        </p:nvSpPr>
        <p:spPr/>
        <p:txBody>
          <a:bodyPr/>
          <a:lstStyle>
            <a:lvl1pPr>
              <a:defRPr/>
            </a:lvl1pPr>
          </a:lstStyle>
          <a:p>
            <a:pPr lvl="0"/>
            <a:fld id="{F75F6DB4-6055-4C33-8347-4A5D82AAC62B}" type="datetime1">
              <a:rPr lang="en-IE"/>
              <a:pPr lvl="0"/>
              <a:t>09/09/2026</a:t>
            </a:fld>
            <a:endParaRPr lang="en-IE"/>
          </a:p>
        </p:txBody>
      </p:sp>
      <p:sp>
        <p:nvSpPr>
          <p:cNvPr id="5" name="Footer Placeholder 4">
            <a:extLst>
              <a:ext uri="{FF2B5EF4-FFF2-40B4-BE49-F238E27FC236}">
                <a16:creationId xmlns:a16="http://schemas.microsoft.com/office/drawing/2014/main" id="{6B39380A-EBC7-F8B4-C7B3-A89535ED93F0}"/>
              </a:ext>
            </a:extLst>
          </p:cNvPr>
          <p:cNvSpPr txBox="1">
            <a:spLocks noGrp="1"/>
          </p:cNvSpPr>
          <p:nvPr>
            <p:ph type="ftr" sz="quarter" idx="9"/>
          </p:nvPr>
        </p:nvSpPr>
        <p:spPr/>
        <p:txBody>
          <a:bodyPr/>
          <a:lstStyle>
            <a:lvl1pPr>
              <a:defRPr/>
            </a:lvl1pPr>
          </a:lstStyle>
          <a:p>
            <a:pPr lvl="0"/>
            <a:endParaRPr lang="en-IE"/>
          </a:p>
        </p:txBody>
      </p:sp>
      <p:sp>
        <p:nvSpPr>
          <p:cNvPr id="6" name="Slide Number Placeholder 5">
            <a:extLst>
              <a:ext uri="{FF2B5EF4-FFF2-40B4-BE49-F238E27FC236}">
                <a16:creationId xmlns:a16="http://schemas.microsoft.com/office/drawing/2014/main" id="{957BFE57-65B0-7B8F-0188-56A5E60665BF}"/>
              </a:ext>
            </a:extLst>
          </p:cNvPr>
          <p:cNvSpPr txBox="1">
            <a:spLocks noGrp="1"/>
          </p:cNvSpPr>
          <p:nvPr>
            <p:ph type="sldNum" sz="quarter" idx="8"/>
          </p:nvPr>
        </p:nvSpPr>
        <p:spPr/>
        <p:txBody>
          <a:bodyPr/>
          <a:lstStyle>
            <a:lvl1pPr>
              <a:defRPr/>
            </a:lvl1pPr>
          </a:lstStyle>
          <a:p>
            <a:pPr lvl="0"/>
            <a:fld id="{A696A503-6BB2-46F0-9A63-8C443E0858FA}" type="slidenum">
              <a:t>‹#›</a:t>
            </a:fld>
            <a:endParaRPr lang="en-IE"/>
          </a:p>
        </p:txBody>
      </p:sp>
    </p:spTree>
    <p:extLst>
      <p:ext uri="{BB962C8B-B14F-4D97-AF65-F5344CB8AC3E}">
        <p14:creationId xmlns:p14="http://schemas.microsoft.com/office/powerpoint/2010/main" val="26258339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2B28CF-15DC-F52E-0C09-0EE7390A4165}"/>
              </a:ext>
            </a:extLst>
          </p:cNvPr>
          <p:cNvSpPr txBox="1">
            <a:spLocks noGrp="1"/>
          </p:cNvSpPr>
          <p:nvPr>
            <p:ph type="title" orient="vert"/>
          </p:nvPr>
        </p:nvSpPr>
        <p:spPr>
          <a:xfrm>
            <a:off x="8724960" y="365040"/>
            <a:ext cx="2628720" cy="5811840"/>
          </a:xfrm>
        </p:spPr>
        <p:txBody>
          <a:bodyPr vert="eaVert" anchor="t" anchorCtr="1"/>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399383FB-A1FA-F092-BD9D-B2356CBF762C}"/>
              </a:ext>
            </a:extLst>
          </p:cNvPr>
          <p:cNvSpPr txBox="1">
            <a:spLocks noGrp="1"/>
          </p:cNvSpPr>
          <p:nvPr>
            <p:ph type="body" orient="vert" idx="1"/>
          </p:nvPr>
        </p:nvSpPr>
        <p:spPr>
          <a:xfrm>
            <a:off x="838080" y="365040"/>
            <a:ext cx="7734239" cy="581184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CC766-8CB9-BCB7-4749-4254360580F8}"/>
              </a:ext>
            </a:extLst>
          </p:cNvPr>
          <p:cNvSpPr txBox="1">
            <a:spLocks noGrp="1"/>
          </p:cNvSpPr>
          <p:nvPr>
            <p:ph type="dt" sz="half" idx="7"/>
          </p:nvPr>
        </p:nvSpPr>
        <p:spPr/>
        <p:txBody>
          <a:bodyPr/>
          <a:lstStyle>
            <a:lvl1pPr>
              <a:defRPr/>
            </a:lvl1pPr>
          </a:lstStyle>
          <a:p>
            <a:pPr lvl="0"/>
            <a:fld id="{CFD97E4B-D0E8-4674-98CC-23D621F9BB7B}" type="datetime1">
              <a:rPr lang="en-IE"/>
              <a:pPr lvl="0"/>
              <a:t>09/09/2026</a:t>
            </a:fld>
            <a:endParaRPr lang="en-IE"/>
          </a:p>
        </p:txBody>
      </p:sp>
      <p:sp>
        <p:nvSpPr>
          <p:cNvPr id="5" name="Footer Placeholder 4">
            <a:extLst>
              <a:ext uri="{FF2B5EF4-FFF2-40B4-BE49-F238E27FC236}">
                <a16:creationId xmlns:a16="http://schemas.microsoft.com/office/drawing/2014/main" id="{778CA83F-BBBC-8C52-731F-1091D53FABCA}"/>
              </a:ext>
            </a:extLst>
          </p:cNvPr>
          <p:cNvSpPr txBox="1">
            <a:spLocks noGrp="1"/>
          </p:cNvSpPr>
          <p:nvPr>
            <p:ph type="ftr" sz="quarter" idx="9"/>
          </p:nvPr>
        </p:nvSpPr>
        <p:spPr/>
        <p:txBody>
          <a:bodyPr/>
          <a:lstStyle>
            <a:lvl1pPr>
              <a:defRPr/>
            </a:lvl1pPr>
          </a:lstStyle>
          <a:p>
            <a:pPr lvl="0"/>
            <a:endParaRPr lang="en-IE"/>
          </a:p>
        </p:txBody>
      </p:sp>
      <p:sp>
        <p:nvSpPr>
          <p:cNvPr id="6" name="Slide Number Placeholder 5">
            <a:extLst>
              <a:ext uri="{FF2B5EF4-FFF2-40B4-BE49-F238E27FC236}">
                <a16:creationId xmlns:a16="http://schemas.microsoft.com/office/drawing/2014/main" id="{95BCA0F1-F357-45F8-6BFB-0E6D24B929BE}"/>
              </a:ext>
            </a:extLst>
          </p:cNvPr>
          <p:cNvSpPr txBox="1">
            <a:spLocks noGrp="1"/>
          </p:cNvSpPr>
          <p:nvPr>
            <p:ph type="sldNum" sz="quarter" idx="8"/>
          </p:nvPr>
        </p:nvSpPr>
        <p:spPr/>
        <p:txBody>
          <a:bodyPr/>
          <a:lstStyle>
            <a:lvl1pPr>
              <a:defRPr/>
            </a:lvl1pPr>
          </a:lstStyle>
          <a:p>
            <a:pPr lvl="0"/>
            <a:fld id="{00758A00-ADC9-4630-9CD9-C349D6C8D805}" type="slidenum">
              <a:t>‹#›</a:t>
            </a:fld>
            <a:endParaRPr lang="en-IE"/>
          </a:p>
        </p:txBody>
      </p:sp>
    </p:spTree>
    <p:extLst>
      <p:ext uri="{BB962C8B-B14F-4D97-AF65-F5344CB8AC3E}">
        <p14:creationId xmlns:p14="http://schemas.microsoft.com/office/powerpoint/2010/main" val="3986170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8B42B3-FB87-4A49-9253-CB64E5D9E6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4E73B19C-4FA6-4DEC-A4D8-0E979D6C67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9154E3D-2CFE-4D7B-8FFA-F2CDF3699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3D5A3-B5D8-44DB-AE7F-ED37CE0E0C86}" type="datetimeFigureOut">
              <a:rPr lang="en-IE" smtClean="0"/>
              <a:t>09/09/2026</a:t>
            </a:fld>
            <a:endParaRPr lang="en-IE"/>
          </a:p>
        </p:txBody>
      </p:sp>
      <p:sp>
        <p:nvSpPr>
          <p:cNvPr id="5" name="Footer Placeholder 4">
            <a:extLst>
              <a:ext uri="{FF2B5EF4-FFF2-40B4-BE49-F238E27FC236}">
                <a16:creationId xmlns:a16="http://schemas.microsoft.com/office/drawing/2014/main" id="{CFE9962B-8454-4F5C-83C4-757F6C906C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279A3B21-A525-4BB7-A9FF-C0ADC59444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764B90-5F94-4A90-91DA-51E9E287EAD4}" type="slidenum">
              <a:rPr lang="en-IE" smtClean="0"/>
              <a:t>‹#›</a:t>
            </a:fld>
            <a:endParaRPr lang="en-IE"/>
          </a:p>
        </p:txBody>
      </p:sp>
    </p:spTree>
    <p:extLst>
      <p:ext uri="{BB962C8B-B14F-4D97-AF65-F5344CB8AC3E}">
        <p14:creationId xmlns:p14="http://schemas.microsoft.com/office/powerpoint/2010/main" val="32709315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457087347"/>
      </p:ext>
    </p:extLst>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6"/>
        <p:cNvGrpSpPr/>
        <p:nvPr/>
      </p:nvGrpSpPr>
      <p:grpSpPr>
        <a:xfrm>
          <a:off x="0" y="0"/>
          <a:ext cx="0" cy="0"/>
          <a:chOff x="0" y="0"/>
          <a:chExt cx="0" cy="0"/>
        </a:xfrm>
      </p:grpSpPr>
      <p:sp>
        <p:nvSpPr>
          <p:cNvPr id="97" name="Google Shape;97;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8" name="Google Shape;98;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9" name="Google Shape;9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0" name="Google Shape;10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1" name="Google Shape;10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E"/>
              <a:t>‹#›</a:t>
            </a:fld>
            <a:endParaRPr/>
          </a:p>
        </p:txBody>
      </p:sp>
    </p:spTree>
    <p:extLst>
      <p:ext uri="{BB962C8B-B14F-4D97-AF65-F5344CB8AC3E}">
        <p14:creationId xmlns:p14="http://schemas.microsoft.com/office/powerpoint/2010/main" val="318371428"/>
      </p:ext>
    </p:extLst>
  </p:cSld>
  <p:clrMap bg1="lt1" tx1="dk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3E285B-0001-FCF4-F09D-C08D714E29AF}"/>
              </a:ext>
            </a:extLst>
          </p:cNvPr>
          <p:cNvSpPr txBox="1">
            <a:spLocks noGrp="1"/>
          </p:cNvSpPr>
          <p:nvPr>
            <p:ph type="title"/>
          </p:nvPr>
        </p:nvSpPr>
        <p:spPr>
          <a:xfrm>
            <a:off x="838080" y="365040"/>
            <a:ext cx="10515600" cy="1325520"/>
          </a:xfrm>
          <a:prstGeom prst="rect">
            <a:avLst/>
          </a:prstGeom>
          <a:noFill/>
          <a:ln>
            <a:noFill/>
          </a:ln>
        </p:spPr>
        <p:txBody>
          <a:bodyPr vert="horz" wrap="square" lIns="91440" tIns="45720" rIns="91440" bIns="45720" anchor="ctr" anchorCtr="0">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557D8D13-2EE0-0229-5EC7-3C3FAC39D8C4}"/>
              </a:ext>
            </a:extLst>
          </p:cNvPr>
          <p:cNvSpPr txBox="1">
            <a:spLocks noGrp="1"/>
          </p:cNvSpPr>
          <p:nvPr>
            <p:ph type="body" idx="1"/>
          </p:nvPr>
        </p:nvSpPr>
        <p:spPr>
          <a:xfrm>
            <a:off x="838080" y="1825560"/>
            <a:ext cx="10515600" cy="4351320"/>
          </a:xfrm>
          <a:prstGeom prst="rect">
            <a:avLst/>
          </a:prstGeom>
          <a:noFill/>
          <a:ln>
            <a:noFill/>
          </a:ln>
        </p:spPr>
        <p:txBody>
          <a:bodyPr vert="horz" wrap="square" lIns="91440" tIns="45720" rIns="91440" bIns="4572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CCE88C-0FAC-3F3E-4FFF-4A1706EF8310}"/>
              </a:ext>
            </a:extLst>
          </p:cNvPr>
          <p:cNvSpPr txBox="1">
            <a:spLocks noGrp="1"/>
          </p:cNvSpPr>
          <p:nvPr>
            <p:ph type="dt" sz="half" idx="2"/>
          </p:nvPr>
        </p:nvSpPr>
        <p:spPr>
          <a:xfrm>
            <a:off x="838080" y="6356520"/>
            <a:ext cx="2743199" cy="365040"/>
          </a:xfrm>
          <a:prstGeom prst="rect">
            <a:avLst/>
          </a:prstGeom>
          <a:noFill/>
          <a:ln>
            <a:noFill/>
          </a:ln>
        </p:spPr>
        <p:txBody>
          <a:bodyPr vert="horz" wrap="square" lIns="91440" tIns="45720" rIns="91440" bIns="45720" anchor="ctr" anchorCtr="0">
            <a:noAutofit/>
          </a:bodyPr>
          <a:lstStyle>
            <a:lvl1pPr marL="0" marR="0" lvl="0" indent="0" algn="l" rtl="0" hangingPunct="1">
              <a:lnSpc>
                <a:spcPct val="100000"/>
              </a:lnSpc>
              <a:spcBef>
                <a:spcPts val="0"/>
              </a:spcBef>
              <a:spcAft>
                <a:spcPts val="0"/>
              </a:spcAft>
              <a:buNone/>
              <a:tabLst/>
              <a:defRPr lang="en-IE" sz="1200" b="0" i="0" u="none" strike="noStrike" kern="1200" cap="none" spc="0" baseline="0">
                <a:solidFill>
                  <a:srgbClr val="767676"/>
                </a:solidFill>
                <a:latin typeface="Aptos"/>
                <a:ea typeface="Segoe UI" pitchFamily="2"/>
                <a:cs typeface="Tahoma" pitchFamily="2"/>
              </a:defRPr>
            </a:lvl1pPr>
          </a:lstStyle>
          <a:p>
            <a:pPr lvl="0"/>
            <a:fld id="{F36677F6-FF77-435D-B72A-6455E15E72E5}" type="datetime1">
              <a:rPr lang="en-IE"/>
              <a:pPr lvl="0"/>
              <a:t>09/09/2026</a:t>
            </a:fld>
            <a:endParaRPr lang="en-IE"/>
          </a:p>
        </p:txBody>
      </p:sp>
      <p:sp>
        <p:nvSpPr>
          <p:cNvPr id="5" name="Footer Placeholder 4">
            <a:extLst>
              <a:ext uri="{FF2B5EF4-FFF2-40B4-BE49-F238E27FC236}">
                <a16:creationId xmlns:a16="http://schemas.microsoft.com/office/drawing/2014/main" id="{622D3AC4-0B15-EF63-A06E-B4DEDA725514}"/>
              </a:ext>
            </a:extLst>
          </p:cNvPr>
          <p:cNvSpPr txBox="1">
            <a:spLocks noGrp="1"/>
          </p:cNvSpPr>
          <p:nvPr>
            <p:ph type="ftr" sz="quarter" idx="3"/>
          </p:nvPr>
        </p:nvSpPr>
        <p:spPr>
          <a:xfrm>
            <a:off x="4038479" y="6356520"/>
            <a:ext cx="4114800" cy="365040"/>
          </a:xfrm>
          <a:prstGeom prst="rect">
            <a:avLst/>
          </a:prstGeom>
          <a:noFill/>
          <a:ln>
            <a:noFill/>
          </a:ln>
        </p:spPr>
        <p:txBody>
          <a:bodyPr vert="horz" wrap="square" lIns="91440" tIns="45720" rIns="91440" bIns="45720" anchor="ctr" anchorCtr="1">
            <a:noAutofit/>
          </a:bodyPr>
          <a:lstStyle>
            <a:lvl1pPr lvl="0" rtl="0" hangingPunct="0">
              <a:buNone/>
              <a:tabLst/>
              <a:defRPr lang="en-IE" sz="2400" kern="1200">
                <a:latin typeface="Liberation Serif" pitchFamily="18"/>
                <a:ea typeface="Segoe UI" pitchFamily="2"/>
                <a:cs typeface="Tahoma" pitchFamily="2"/>
              </a:defRPr>
            </a:lvl1pPr>
          </a:lstStyle>
          <a:p>
            <a:pPr lvl="0"/>
            <a:endParaRPr lang="en-IE"/>
          </a:p>
        </p:txBody>
      </p:sp>
      <p:sp>
        <p:nvSpPr>
          <p:cNvPr id="6" name="Slide Number Placeholder 5">
            <a:extLst>
              <a:ext uri="{FF2B5EF4-FFF2-40B4-BE49-F238E27FC236}">
                <a16:creationId xmlns:a16="http://schemas.microsoft.com/office/drawing/2014/main" id="{C89C39F7-9CD1-08CA-F259-96D020ED983F}"/>
              </a:ext>
            </a:extLst>
          </p:cNvPr>
          <p:cNvSpPr txBox="1">
            <a:spLocks noGrp="1"/>
          </p:cNvSpPr>
          <p:nvPr>
            <p:ph type="sldNum" sz="quarter" idx="4"/>
          </p:nvPr>
        </p:nvSpPr>
        <p:spPr>
          <a:xfrm>
            <a:off x="8610480" y="6356520"/>
            <a:ext cx="2743199" cy="365040"/>
          </a:xfrm>
          <a:prstGeom prst="rect">
            <a:avLst/>
          </a:prstGeom>
          <a:noFill/>
          <a:ln>
            <a:noFill/>
          </a:ln>
        </p:spPr>
        <p:txBody>
          <a:bodyPr vert="horz" wrap="square" lIns="91440" tIns="45720" rIns="91440" bIns="45720" anchor="ctr" anchorCtr="0">
            <a:noAutofit/>
          </a:bodyPr>
          <a:lstStyle>
            <a:lvl1pPr marL="0" marR="0" lvl="0" indent="0" algn="r" rtl="0" hangingPunct="1">
              <a:lnSpc>
                <a:spcPct val="100000"/>
              </a:lnSpc>
              <a:spcBef>
                <a:spcPts val="0"/>
              </a:spcBef>
              <a:spcAft>
                <a:spcPts val="0"/>
              </a:spcAft>
              <a:buNone/>
              <a:tabLst/>
              <a:defRPr lang="en-IE" sz="1200" b="0" i="0" u="none" strike="noStrike" kern="1200" cap="none" spc="0" baseline="0">
                <a:solidFill>
                  <a:srgbClr val="767676"/>
                </a:solidFill>
                <a:latin typeface="Aptos"/>
                <a:ea typeface="Segoe UI" pitchFamily="2"/>
                <a:cs typeface="Tahoma" pitchFamily="2"/>
              </a:defRPr>
            </a:lvl1pPr>
          </a:lstStyle>
          <a:p>
            <a:pPr lvl="0"/>
            <a:fld id="{3D303793-027A-4035-96AC-70A5E9579BC7}" type="slidenum">
              <a:t>‹#›</a:t>
            </a:fld>
            <a:endParaRPr lang="en-IE"/>
          </a:p>
        </p:txBody>
      </p:sp>
    </p:spTree>
    <p:extLst>
      <p:ext uri="{BB962C8B-B14F-4D97-AF65-F5344CB8AC3E}">
        <p14:creationId xmlns:p14="http://schemas.microsoft.com/office/powerpoint/2010/main" val="1218333452"/>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marL="0" marR="0" lvl="0" indent="0" algn="l" rtl="0" hangingPunct="1">
        <a:lnSpc>
          <a:spcPct val="90000"/>
        </a:lnSpc>
        <a:spcBef>
          <a:spcPts val="0"/>
        </a:spcBef>
        <a:spcAft>
          <a:spcPts val="0"/>
        </a:spcAft>
        <a:buNone/>
        <a:tabLst/>
        <a:defRPr lang="en-US" sz="4400" b="0" i="0" u="none" strike="noStrike" kern="1200" cap="none" spc="0" baseline="0">
          <a:ln>
            <a:noFill/>
          </a:ln>
          <a:solidFill>
            <a:srgbClr val="000000"/>
          </a:solidFill>
          <a:highlight>
            <a:scrgbClr r="0" g="0" b="0">
              <a:alpha val="0"/>
            </a:scrgbClr>
          </a:highlight>
          <a:latin typeface="Aptos Display" pitchFamily="18"/>
          <a:ea typeface="Microsoft YaHei" pitchFamily="2"/>
          <a:cs typeface="Lucida Sans" pitchFamily="2"/>
        </a:defRPr>
      </a:lvl1pPr>
    </p:titleStyle>
    <p:bodyStyle>
      <a:lvl1pPr marL="228600" marR="0" lvl="0" indent="-228600" algn="l" rtl="0" hangingPunct="1">
        <a:lnSpc>
          <a:spcPct val="90000"/>
        </a:lnSpc>
        <a:spcBef>
          <a:spcPts val="1001"/>
        </a:spcBef>
        <a:spcAft>
          <a:spcPts val="0"/>
        </a:spcAft>
        <a:buSzPct val="45000"/>
        <a:buFont typeface="OpenSymbol"/>
        <a:buChar char="●"/>
        <a:tabLst/>
        <a:defRPr lang="en-US" sz="28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1pPr>
      <a:lvl2pPr marL="685799" marR="0" lvl="1" indent="-228600" algn="l" rtl="0" hangingPunct="1">
        <a:lnSpc>
          <a:spcPct val="90000"/>
        </a:lnSpc>
        <a:spcBef>
          <a:spcPts val="499"/>
        </a:spcBef>
        <a:spcAft>
          <a:spcPts val="0"/>
        </a:spcAft>
        <a:buSzPct val="75000"/>
        <a:buFont typeface="OpenSymbol"/>
        <a:buChar char="–"/>
        <a:tabLst/>
        <a:defRPr lang="en-US" sz="24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2pPr>
      <a:lvl3pPr marL="1143000" marR="0" lvl="2" indent="-228600" algn="l" rtl="0" hangingPunct="1">
        <a:lnSpc>
          <a:spcPct val="90000"/>
        </a:lnSpc>
        <a:spcBef>
          <a:spcPts val="499"/>
        </a:spcBef>
        <a:spcAft>
          <a:spcPts val="0"/>
        </a:spcAft>
        <a:buSzPct val="45000"/>
        <a:buFont typeface="OpenSymbol"/>
        <a:buChar char="●"/>
        <a:tabLst/>
        <a:defRPr lang="en-US" sz="20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3pPr>
      <a:lvl4pPr marL="1600200" marR="0" lvl="3" indent="-228600" algn="l" rtl="0" hangingPunct="1">
        <a:lnSpc>
          <a:spcPct val="90000"/>
        </a:lnSpc>
        <a:spcBef>
          <a:spcPts val="499"/>
        </a:spcBef>
        <a:spcAft>
          <a:spcPts val="0"/>
        </a:spcAft>
        <a:buSzPct val="75000"/>
        <a:buFont typeface="OpenSymbol"/>
        <a:buChar char="–"/>
        <a:tabLst/>
        <a:defRPr lang="en-US" sz="18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4pPr>
      <a:lvl5pPr marL="2057400" marR="0" lvl="4" indent="-228600" algn="l" rtl="0" hangingPunct="1">
        <a:lnSpc>
          <a:spcPct val="90000"/>
        </a:lnSpc>
        <a:spcBef>
          <a:spcPts val="499"/>
        </a:spcBef>
        <a:spcAft>
          <a:spcPts val="0"/>
        </a:spcAft>
        <a:buSzPct val="45000"/>
        <a:buFont typeface="OpenSymbol"/>
        <a:buChar char="●"/>
        <a:tabLst/>
        <a:defRPr lang="en-US" sz="1800" b="0" i="0" u="none" strike="noStrike" kern="1200" cap="none" spc="0" baseline="0">
          <a:ln>
            <a:noFill/>
          </a:ln>
          <a:solidFill>
            <a:srgbClr val="000000"/>
          </a:solidFill>
          <a:highlight>
            <a:scrgbClr r="0" g="0" b="0">
              <a:alpha val="0"/>
            </a:scrgbClr>
          </a:highlight>
          <a:latin typeface="Aptos" pitchFamily="18"/>
          <a:ea typeface="Microsoft YaHei" pitchFamily="2"/>
          <a:cs typeface="Lucida Sans"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g"/><Relationship Id="rId7" Type="http://schemas.openxmlformats.org/officeDocument/2006/relationships/image" Target="../media/image11.PNG"/><Relationship Id="rId12"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g"/><Relationship Id="rId11" Type="http://schemas.openxmlformats.org/officeDocument/2006/relationships/image" Target="../media/image15.jpeg"/><Relationship Id="rId5" Type="http://schemas.openxmlformats.org/officeDocument/2006/relationships/image" Target="../media/image9.jp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mailto:prideinresearch@gmail.co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9.xml"/><Relationship Id="rId5" Type="http://schemas.openxmlformats.org/officeDocument/2006/relationships/hyperlink" Target="mailto:qsocinclusions@csc.tcd.ie" TargetMode="External"/><Relationship Id="rId4" Type="http://schemas.openxmlformats.org/officeDocument/2006/relationships/hyperlink" Target="mailto:lgbisoc@csc.tcd.i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26.xml"/><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45E149DA-4940-4850-9124-721BF5427061}"/>
              </a:ext>
            </a:extLst>
          </p:cNvPr>
          <p:cNvSpPr txBox="1">
            <a:spLocks/>
          </p:cNvSpPr>
          <p:nvPr/>
        </p:nvSpPr>
        <p:spPr>
          <a:xfrm>
            <a:off x="8153718" y="4253525"/>
            <a:ext cx="10001251" cy="36180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E" sz="2400" b="1" i="0" u="none" strike="noStrike" kern="1200" cap="none" spc="0" normalizeH="0" baseline="0" noProof="0" dirty="0">
                <a:ln>
                  <a:noFill/>
                </a:ln>
                <a:solidFill>
                  <a:prstClr val="white"/>
                </a:solidFill>
                <a:effectLst/>
                <a:uLnTx/>
                <a:uFillTx/>
                <a:latin typeface="Calibri" panose="020F0502020204030204"/>
                <a:ea typeface="+mn-ea"/>
                <a:cs typeface="+mn-cs"/>
              </a:rPr>
              <a:t>Martin  McAndrew </a:t>
            </a: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(he/him)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rPr>
              <a:t>Postgraduate Advisory Service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descr="Logo&#10;&#10;Description automatically generated with low confidence">
            <a:extLst>
              <a:ext uri="{FF2B5EF4-FFF2-40B4-BE49-F238E27FC236}">
                <a16:creationId xmlns:a16="http://schemas.microsoft.com/office/drawing/2014/main" id="{DEA55F5C-8709-4D24-888B-F3EDE1017BE6}"/>
              </a:ext>
            </a:extLst>
          </p:cNvPr>
          <p:cNvPicPr>
            <a:picLocks noChangeAspect="1"/>
          </p:cNvPicPr>
          <p:nvPr/>
        </p:nvPicPr>
        <p:blipFill rotWithShape="1">
          <a:blip r:embed="rId3">
            <a:extLst>
              <a:ext uri="{28A0092B-C50C-407E-A947-70E740481C1C}">
                <a14:useLocalDpi xmlns:a14="http://schemas.microsoft.com/office/drawing/2010/main" val="0"/>
              </a:ext>
            </a:extLst>
          </a:blip>
          <a:srcRect l="25031" r="19642" b="5234"/>
          <a:stretch/>
        </p:blipFill>
        <p:spPr>
          <a:xfrm>
            <a:off x="-1" y="0"/>
            <a:ext cx="8763001" cy="6858000"/>
          </a:xfrm>
          <a:custGeom>
            <a:avLst/>
            <a:gdLst/>
            <a:ahLst/>
            <a:cxnLst/>
            <a:rect l="l" t="t" r="r" b="b"/>
            <a:pathLst>
              <a:path w="5718636" h="5509675">
                <a:moveTo>
                  <a:pt x="0" y="0"/>
                </a:moveTo>
                <a:lnTo>
                  <a:pt x="2672821" y="0"/>
                </a:lnTo>
                <a:lnTo>
                  <a:pt x="2673116" y="639"/>
                </a:lnTo>
                <a:lnTo>
                  <a:pt x="3175662" y="639"/>
                </a:lnTo>
                <a:lnTo>
                  <a:pt x="5718636" y="5509675"/>
                </a:lnTo>
                <a:lnTo>
                  <a:pt x="502842" y="5509675"/>
                </a:lnTo>
                <a:lnTo>
                  <a:pt x="502842" y="5509036"/>
                </a:lnTo>
                <a:lnTo>
                  <a:pt x="0" y="5509036"/>
                </a:lnTo>
                <a:close/>
              </a:path>
            </a:pathLst>
          </a:custGeom>
        </p:spPr>
      </p:pic>
      <p:sp>
        <p:nvSpPr>
          <p:cNvPr id="2" name="Title 1"/>
          <p:cNvSpPr>
            <a:spLocks noGrp="1"/>
          </p:cNvSpPr>
          <p:nvPr>
            <p:ph type="ctrTitle"/>
          </p:nvPr>
        </p:nvSpPr>
        <p:spPr>
          <a:xfrm>
            <a:off x="443177" y="5264972"/>
            <a:ext cx="9026391" cy="1709541"/>
          </a:xfrm>
        </p:spPr>
        <p:txBody>
          <a:bodyPr>
            <a:noAutofit/>
          </a:bodyPr>
          <a:lstStyle/>
          <a:p>
            <a:r>
              <a:rPr lang="en-IE" sz="4200" b="1" dirty="0">
                <a:latin typeface="+mn-lt"/>
              </a:rPr>
              <a:t>Let’s talk about…Being LGBTQ+ in Trinity &amp; Dublin</a:t>
            </a:r>
            <a:endParaRPr lang="en-GB" sz="4200" b="1" dirty="0">
              <a:latin typeface="+mn-lt"/>
            </a:endParaRPr>
          </a:p>
        </p:txBody>
      </p:sp>
      <p:sp>
        <p:nvSpPr>
          <p:cNvPr id="9" name="Subtitle 2">
            <a:extLst>
              <a:ext uri="{FF2B5EF4-FFF2-40B4-BE49-F238E27FC236}">
                <a16:creationId xmlns:a16="http://schemas.microsoft.com/office/drawing/2014/main" id="{9F3C921B-BF0E-D78F-DDF1-56FD01422E04}"/>
              </a:ext>
            </a:extLst>
          </p:cNvPr>
          <p:cNvSpPr txBox="1">
            <a:spLocks/>
          </p:cNvSpPr>
          <p:nvPr/>
        </p:nvSpPr>
        <p:spPr>
          <a:xfrm>
            <a:off x="8127086" y="614299"/>
            <a:ext cx="10001251" cy="36180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E" sz="2400" b="1" i="0" u="none" strike="noStrike" kern="1200" cap="none" spc="0" normalizeH="0" baseline="0" noProof="0" dirty="0">
                <a:ln>
                  <a:noFill/>
                </a:ln>
                <a:solidFill>
                  <a:prstClr val="white"/>
                </a:solidFill>
                <a:effectLst/>
                <a:uLnTx/>
                <a:uFillTx/>
                <a:latin typeface="Calibri" panose="020F0502020204030204"/>
                <a:ea typeface="+mn-ea"/>
                <a:cs typeface="+mn-cs"/>
              </a:rPr>
              <a:t>Dr Jason Keegan  </a:t>
            </a: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(he/him)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rPr>
              <a:t>Pride in Research</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251D3F2-C3F2-9C71-3957-BC4F4CDE1533}"/>
              </a:ext>
            </a:extLst>
          </p:cNvPr>
          <p:cNvSpPr txBox="1">
            <a:spLocks/>
          </p:cNvSpPr>
          <p:nvPr/>
        </p:nvSpPr>
        <p:spPr>
          <a:xfrm>
            <a:off x="8127085" y="1728774"/>
            <a:ext cx="10001251" cy="36180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E" sz="2400" b="1" i="0" u="none" strike="noStrike" kern="1200" cap="none" spc="0" normalizeH="0" baseline="0" noProof="0" dirty="0">
                <a:ln>
                  <a:noFill/>
                </a:ln>
                <a:solidFill>
                  <a:prstClr val="white"/>
                </a:solidFill>
                <a:effectLst/>
                <a:uLnTx/>
                <a:uFillTx/>
                <a:latin typeface="Calibri" panose="020F0502020204030204"/>
                <a:ea typeface="+mn-ea"/>
                <a:cs typeface="+mn-cs"/>
              </a:rPr>
              <a:t>Sam Flynn</a:t>
            </a:r>
            <a:endPar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solidFill>
                  <a:prstClr val="white"/>
                </a:solidFill>
                <a:latin typeface="Calibri" panose="020F0502020204030204"/>
              </a:rPr>
              <a:t>Inclusions Officer</a:t>
            </a:r>
            <a:r>
              <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rPr>
              <a:t>, Q Soc</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Subtitle 2">
            <a:extLst>
              <a:ext uri="{FF2B5EF4-FFF2-40B4-BE49-F238E27FC236}">
                <a16:creationId xmlns:a16="http://schemas.microsoft.com/office/drawing/2014/main" id="{4DB2D454-08D4-AA9E-D190-64E3B620FE43}"/>
              </a:ext>
            </a:extLst>
          </p:cNvPr>
          <p:cNvSpPr txBox="1">
            <a:spLocks/>
          </p:cNvSpPr>
          <p:nvPr/>
        </p:nvSpPr>
        <p:spPr>
          <a:xfrm>
            <a:off x="9403475" y="6198547"/>
            <a:ext cx="2788525" cy="36180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E" sz="2400" b="1" i="0" u="none" strike="noStrike" kern="1200" cap="none" spc="0" normalizeH="0" baseline="0" noProof="0" dirty="0">
                <a:ln>
                  <a:noFill/>
                </a:ln>
                <a:solidFill>
                  <a:prstClr val="white"/>
                </a:solidFill>
                <a:effectLst/>
                <a:uLnTx/>
                <a:uFillTx/>
                <a:latin typeface="Calibri" panose="020F0502020204030204"/>
                <a:ea typeface="+mn-ea"/>
                <a:cs typeface="+mn-cs"/>
              </a:rPr>
              <a:t>Information session </a:t>
            </a:r>
            <a:endPar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Subtitle 2">
            <a:extLst>
              <a:ext uri="{FF2B5EF4-FFF2-40B4-BE49-F238E27FC236}">
                <a16:creationId xmlns:a16="http://schemas.microsoft.com/office/drawing/2014/main" id="{DDBFA942-057F-8466-7DE6-DF0D828CC715}"/>
              </a:ext>
            </a:extLst>
          </p:cNvPr>
          <p:cNvSpPr txBox="1">
            <a:spLocks/>
          </p:cNvSpPr>
          <p:nvPr/>
        </p:nvSpPr>
        <p:spPr>
          <a:xfrm>
            <a:off x="8127085" y="2919214"/>
            <a:ext cx="10001251" cy="36180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E" sz="2400" b="1" i="0" u="none" strike="noStrike" kern="1200" cap="none" spc="0" normalizeH="0" baseline="0" noProof="0" dirty="0">
                <a:ln>
                  <a:noFill/>
                </a:ln>
                <a:solidFill>
                  <a:prstClr val="white"/>
                </a:solidFill>
                <a:effectLst/>
                <a:uLnTx/>
                <a:uFillTx/>
                <a:latin typeface="Calibri" panose="020F0502020204030204"/>
                <a:ea typeface="+mn-ea"/>
                <a:cs typeface="+mn-cs"/>
              </a:rPr>
              <a:t>Amy Kennedy </a:t>
            </a: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0" lang="en-IE" sz="2400" b="0" i="0" u="none" strike="noStrike" kern="1200" cap="none" spc="0" normalizeH="0" baseline="0" noProof="0" dirty="0" err="1">
                <a:ln>
                  <a:noFill/>
                </a:ln>
                <a:solidFill>
                  <a:prstClr val="white"/>
                </a:solidFill>
                <a:effectLst/>
                <a:uLnTx/>
                <a:uFillTx/>
                <a:latin typeface="Calibri" panose="020F0502020204030204"/>
                <a:ea typeface="+mn-ea"/>
                <a:cs typeface="+mn-cs"/>
              </a:rPr>
              <a:t>sí</a:t>
            </a: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0" lang="en-IE" sz="2400" b="0" i="0" u="none" strike="noStrike" kern="1200" cap="none" spc="0" normalizeH="0" baseline="0" noProof="0" dirty="0" err="1">
                <a:ln>
                  <a:noFill/>
                </a:ln>
                <a:solidFill>
                  <a:prstClr val="white"/>
                </a:solidFill>
                <a:effectLst/>
                <a:uLnTx/>
                <a:uFillTx/>
                <a:latin typeface="Calibri" panose="020F0502020204030204"/>
                <a:ea typeface="+mn-ea"/>
                <a:cs typeface="+mn-cs"/>
              </a:rPr>
              <a:t>í</a:t>
            </a: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rPr>
              <a:t>AMLCT/TCDSU</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2792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F9842FD-B3A0-4719-2EA1-FCC6EE555517}"/>
              </a:ext>
            </a:extLst>
          </p:cNvPr>
          <p:cNvSpPr>
            <a:spLocks noGrp="1"/>
          </p:cNvSpPr>
          <p:nvPr>
            <p:ph type="ctrTitle"/>
          </p:nvPr>
        </p:nvSpPr>
        <p:spPr>
          <a:xfrm>
            <a:off x="8643193" y="489507"/>
            <a:ext cx="3091607" cy="1655483"/>
          </a:xfrm>
        </p:spPr>
        <p:txBody>
          <a:bodyPr vert="horz" lIns="91440" tIns="45720" rIns="91440" bIns="45720" rtlCol="0" anchor="b">
            <a:normAutofit/>
          </a:bodyPr>
          <a:lstStyle/>
          <a:p>
            <a:pPr algn="l"/>
            <a:r>
              <a:rPr lang="en-US" sz="3700" dirty="0"/>
              <a:t>Today’s information session</a:t>
            </a:r>
          </a:p>
        </p:txBody>
      </p:sp>
      <p:pic>
        <p:nvPicPr>
          <p:cNvPr id="4" name="Picture 3">
            <a:extLst>
              <a:ext uri="{FF2B5EF4-FFF2-40B4-BE49-F238E27FC236}">
                <a16:creationId xmlns:a16="http://schemas.microsoft.com/office/drawing/2014/main" id="{A18F164E-7CAC-D745-169F-9B4FD96189BA}"/>
              </a:ext>
            </a:extLst>
          </p:cNvPr>
          <p:cNvPicPr>
            <a:picLocks noChangeAspect="1"/>
          </p:cNvPicPr>
          <p:nvPr/>
        </p:nvPicPr>
        <p:blipFill>
          <a:blip r:embed="rId2"/>
          <a:srcRect l="13644" r="1825" b="-1"/>
          <a:stretch/>
        </p:blipFill>
        <p:spPr>
          <a:xfrm>
            <a:off x="20" y="431"/>
            <a:ext cx="8115280" cy="6408311"/>
          </a:xfrm>
          <a:prstGeom prst="rect">
            <a:avLst/>
          </a:prstGeom>
        </p:spPr>
      </p:pic>
      <p:sp>
        <p:nvSpPr>
          <p:cNvPr id="3" name="Subtitle 2">
            <a:extLst>
              <a:ext uri="{FF2B5EF4-FFF2-40B4-BE49-F238E27FC236}">
                <a16:creationId xmlns:a16="http://schemas.microsoft.com/office/drawing/2014/main" id="{A9A56BE6-417C-AD4C-3B24-CB103684C19C}"/>
              </a:ext>
            </a:extLst>
          </p:cNvPr>
          <p:cNvSpPr>
            <a:spLocks noGrp="1"/>
          </p:cNvSpPr>
          <p:nvPr>
            <p:ph type="subTitle" idx="1"/>
          </p:nvPr>
        </p:nvSpPr>
        <p:spPr>
          <a:xfrm>
            <a:off x="8379242" y="2418408"/>
            <a:ext cx="3621080" cy="3540265"/>
          </a:xfrm>
        </p:spPr>
        <p:txBody>
          <a:bodyPr vert="horz" lIns="91440" tIns="45720" rIns="91440" bIns="45720" rtlCol="0">
            <a:normAutofit/>
          </a:bodyPr>
          <a:lstStyle/>
          <a:p>
            <a:pPr marL="342900" indent="-228600" algn="l">
              <a:buFont typeface="Arial" panose="020B0604020202020204" pitchFamily="34" charset="0"/>
              <a:buChar char="•"/>
            </a:pPr>
            <a:r>
              <a:rPr lang="en-US" sz="2000" b="1" dirty="0"/>
              <a:t>Pride in Research </a:t>
            </a:r>
            <a:r>
              <a:rPr lang="en-US" sz="2000" dirty="0"/>
              <a:t>– scholarship by and for LGBTQ+ communities</a:t>
            </a:r>
          </a:p>
          <a:p>
            <a:pPr marL="342900" indent="-228600" algn="l">
              <a:buFont typeface="Arial" panose="020B0604020202020204" pitchFamily="34" charset="0"/>
              <a:buChar char="•"/>
            </a:pPr>
            <a:r>
              <a:rPr lang="en-US" sz="2000" b="1" dirty="0"/>
              <a:t>Q Soc </a:t>
            </a:r>
            <a:r>
              <a:rPr lang="en-US" sz="2000" dirty="0"/>
              <a:t>– finding your community in Trinity &amp; Dublin</a:t>
            </a:r>
          </a:p>
          <a:p>
            <a:pPr marL="342900" indent="-228600" algn="l">
              <a:buFont typeface="Arial" panose="020B0604020202020204" pitchFamily="34" charset="0"/>
              <a:buChar char="•"/>
            </a:pPr>
            <a:r>
              <a:rPr lang="en-US" sz="2000" b="1" dirty="0"/>
              <a:t>TCDSU</a:t>
            </a:r>
            <a:r>
              <a:rPr lang="en-US" sz="2000" dirty="0"/>
              <a:t> – activism and fighting for a fairer future</a:t>
            </a:r>
          </a:p>
          <a:p>
            <a:pPr marL="342900" indent="-228600" algn="l">
              <a:buFont typeface="Arial" panose="020B0604020202020204" pitchFamily="34" charset="0"/>
              <a:buChar char="•"/>
            </a:pPr>
            <a:r>
              <a:rPr lang="en-US" sz="2000" b="1" dirty="0"/>
              <a:t>Postgraduate Advisory Service </a:t>
            </a:r>
            <a:r>
              <a:rPr lang="en-US" sz="2000" dirty="0"/>
              <a:t>– supports, services, and staying in touch</a:t>
            </a:r>
          </a:p>
        </p:txBody>
      </p:sp>
      <p:sp>
        <p:nvSpPr>
          <p:cNvPr id="11"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2664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842FD-B3A0-4719-2EA1-FCC6EE555517}"/>
              </a:ext>
            </a:extLst>
          </p:cNvPr>
          <p:cNvSpPr>
            <a:spLocks noGrp="1"/>
          </p:cNvSpPr>
          <p:nvPr>
            <p:ph type="ctrTitle"/>
          </p:nvPr>
        </p:nvSpPr>
        <p:spPr>
          <a:xfrm>
            <a:off x="8458466" y="517216"/>
            <a:ext cx="3091607" cy="1655483"/>
          </a:xfrm>
        </p:spPr>
        <p:txBody>
          <a:bodyPr vert="horz" lIns="91440" tIns="45720" rIns="91440" bIns="45720" rtlCol="0" anchor="b">
            <a:normAutofit/>
          </a:bodyPr>
          <a:lstStyle/>
          <a:p>
            <a:pPr algn="l"/>
            <a:r>
              <a:rPr lang="en-US" sz="3700"/>
              <a:t>Other helpful orientation sessions:</a:t>
            </a:r>
            <a:endParaRPr lang="en-US" sz="3700" dirty="0"/>
          </a:p>
        </p:txBody>
      </p:sp>
      <p:pic>
        <p:nvPicPr>
          <p:cNvPr id="4" name="Picture 3">
            <a:extLst>
              <a:ext uri="{FF2B5EF4-FFF2-40B4-BE49-F238E27FC236}">
                <a16:creationId xmlns:a16="http://schemas.microsoft.com/office/drawing/2014/main" id="{A18F164E-7CAC-D745-169F-9B4FD96189BA}"/>
              </a:ext>
            </a:extLst>
          </p:cNvPr>
          <p:cNvPicPr>
            <a:picLocks noChangeAspect="1"/>
          </p:cNvPicPr>
          <p:nvPr/>
        </p:nvPicPr>
        <p:blipFill>
          <a:blip r:embed="rId2"/>
          <a:srcRect l="13644" r="1825" b="-1"/>
          <a:stretch/>
        </p:blipFill>
        <p:spPr>
          <a:xfrm>
            <a:off x="20" y="431"/>
            <a:ext cx="8115280" cy="6408311"/>
          </a:xfrm>
          <a:prstGeom prst="rect">
            <a:avLst/>
          </a:prstGeom>
        </p:spPr>
      </p:pic>
      <p:sp>
        <p:nvSpPr>
          <p:cNvPr id="3" name="Subtitle 2">
            <a:extLst>
              <a:ext uri="{FF2B5EF4-FFF2-40B4-BE49-F238E27FC236}">
                <a16:creationId xmlns:a16="http://schemas.microsoft.com/office/drawing/2014/main" id="{A9A56BE6-417C-AD4C-3B24-CB103684C19C}"/>
              </a:ext>
            </a:extLst>
          </p:cNvPr>
          <p:cNvSpPr>
            <a:spLocks noGrp="1"/>
          </p:cNvSpPr>
          <p:nvPr>
            <p:ph type="subTitle" idx="1"/>
          </p:nvPr>
        </p:nvSpPr>
        <p:spPr>
          <a:xfrm>
            <a:off x="8379242" y="2690135"/>
            <a:ext cx="3812738" cy="3990334"/>
          </a:xfrm>
          <a:noFill/>
        </p:spPr>
        <p:txBody>
          <a:bodyPr vert="horz" lIns="91440" tIns="45720" rIns="91440" bIns="45720" rtlCol="0">
            <a:normAutofit/>
          </a:bodyPr>
          <a:lstStyle/>
          <a:p>
            <a:pPr marL="114300" algn="l"/>
            <a:r>
              <a:rPr lang="en-US" sz="2000" b="1" dirty="0"/>
              <a:t>Let’s talk about… Equality, Diversity and Inclusion </a:t>
            </a:r>
            <a:r>
              <a:rPr lang="en-US" sz="2000" dirty="0"/>
              <a:t>(recording now available on the timetable website)</a:t>
            </a:r>
          </a:p>
          <a:p>
            <a:pPr marL="114300" algn="l"/>
            <a:endParaRPr lang="en-US" sz="2000" b="1" dirty="0"/>
          </a:p>
          <a:p>
            <a:pPr marL="114300" algn="l"/>
            <a:r>
              <a:rPr lang="en-US" sz="2000" b="1" dirty="0"/>
              <a:t>Positive sexual experiences</a:t>
            </a:r>
          </a:p>
          <a:p>
            <a:pPr marL="114300" algn="l"/>
            <a:r>
              <a:rPr lang="en-US" sz="2000" dirty="0"/>
              <a:t>Thursday 2pm, JM Synge Theatre</a:t>
            </a:r>
          </a:p>
          <a:p>
            <a:pPr marL="114300" algn="l"/>
            <a:endParaRPr lang="en-US" sz="2000" dirty="0"/>
          </a:p>
          <a:p>
            <a:pPr marL="114300" algn="l"/>
            <a:r>
              <a:rPr lang="en-US" sz="2000" b="1" dirty="0"/>
              <a:t>Living and dating in Dublin</a:t>
            </a:r>
          </a:p>
          <a:p>
            <a:pPr marL="114300" algn="l"/>
            <a:r>
              <a:rPr lang="en-US" sz="2000" dirty="0"/>
              <a:t>Thursday 3pm, Ed Burke Theatre</a:t>
            </a:r>
          </a:p>
        </p:txBody>
      </p:sp>
    </p:spTree>
    <p:extLst>
      <p:ext uri="{BB962C8B-B14F-4D97-AF65-F5344CB8AC3E}">
        <p14:creationId xmlns:p14="http://schemas.microsoft.com/office/powerpoint/2010/main" val="926299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useBgFill="1">
        <p:nvSpPr>
          <p:cNvPr id="25" name="Rectangle 2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74DB1E9-2653-8306-30E0-FA2EC39F4F68}"/>
              </a:ext>
            </a:extLst>
          </p:cNvPr>
          <p:cNvSpPr>
            <a:spLocks noGrp="1"/>
          </p:cNvSpPr>
          <p:nvPr>
            <p:ph type="title"/>
          </p:nvPr>
        </p:nvSpPr>
        <p:spPr>
          <a:xfrm>
            <a:off x="833629" y="196404"/>
            <a:ext cx="6002110" cy="1495425"/>
          </a:xfrm>
        </p:spPr>
        <p:txBody>
          <a:bodyPr>
            <a:normAutofit/>
          </a:bodyPr>
          <a:lstStyle/>
          <a:p>
            <a:r>
              <a:rPr lang="en-US" sz="4000" dirty="0"/>
              <a:t>Background	</a:t>
            </a:r>
            <a:endParaRPr lang="en-IE" sz="4000" dirty="0"/>
          </a:p>
        </p:txBody>
      </p:sp>
      <p:sp>
        <p:nvSpPr>
          <p:cNvPr id="3" name="Content Placeholder 2">
            <a:extLst>
              <a:ext uri="{FF2B5EF4-FFF2-40B4-BE49-F238E27FC236}">
                <a16:creationId xmlns:a16="http://schemas.microsoft.com/office/drawing/2014/main" id="{C5C31A23-2628-B9C7-DBA5-242561EAD0AC}"/>
              </a:ext>
            </a:extLst>
          </p:cNvPr>
          <p:cNvSpPr>
            <a:spLocks noGrp="1"/>
          </p:cNvSpPr>
          <p:nvPr>
            <p:ph idx="1"/>
          </p:nvPr>
        </p:nvSpPr>
        <p:spPr>
          <a:xfrm>
            <a:off x="833629" y="1447965"/>
            <a:ext cx="6213213" cy="4900193"/>
          </a:xfrm>
        </p:spPr>
        <p:txBody>
          <a:bodyPr>
            <a:normAutofit lnSpcReduction="10000"/>
          </a:bodyPr>
          <a:lstStyle/>
          <a:p>
            <a:r>
              <a:rPr lang="en-US" sz="2200" dirty="0"/>
              <a:t>Trinity has been at the fore of LGBTQ+ activism since the early 1970s</a:t>
            </a:r>
          </a:p>
          <a:p>
            <a:r>
              <a:rPr lang="en-US" sz="2200" dirty="0"/>
              <a:t>Discrimination on Gender Identity or Sexual Orientation grounds is illegal in Ireland</a:t>
            </a:r>
          </a:p>
          <a:p>
            <a:r>
              <a:rPr lang="en-US" sz="2200" dirty="0"/>
              <a:t>2015: Marriage Equality Referendum and Gender Recognition Act</a:t>
            </a:r>
          </a:p>
          <a:p>
            <a:endParaRPr lang="en-US" sz="2200" dirty="0"/>
          </a:p>
          <a:p>
            <a:pPr marL="0" indent="0">
              <a:buNone/>
            </a:pPr>
            <a:r>
              <a:rPr lang="en-US" sz="2200" dirty="0"/>
              <a:t>Policies in Trinity which support and protect LGBTQ+ students and staff:</a:t>
            </a:r>
          </a:p>
          <a:p>
            <a:r>
              <a:rPr lang="en-US" sz="2200" dirty="0"/>
              <a:t>Gender Identity &amp; Expression</a:t>
            </a:r>
          </a:p>
          <a:p>
            <a:r>
              <a:rPr lang="en-US" sz="2200" dirty="0"/>
              <a:t>Equality</a:t>
            </a:r>
          </a:p>
          <a:p>
            <a:r>
              <a:rPr lang="en-US" sz="2200" dirty="0"/>
              <a:t>Dignity &amp; Respect (bullying, harassment)</a:t>
            </a:r>
          </a:p>
          <a:p>
            <a:r>
              <a:rPr lang="en-US" sz="2200" dirty="0"/>
              <a:t>Sexual Misconduct</a:t>
            </a:r>
            <a:endParaRPr lang="en-IE" sz="2000" dirty="0"/>
          </a:p>
        </p:txBody>
      </p:sp>
      <p:pic>
        <p:nvPicPr>
          <p:cNvPr id="4" name="Picture 3">
            <a:extLst>
              <a:ext uri="{FF2B5EF4-FFF2-40B4-BE49-F238E27FC236}">
                <a16:creationId xmlns:a16="http://schemas.microsoft.com/office/drawing/2014/main" id="{6E929021-953A-AF29-3136-4DC90CC678A6}"/>
              </a:ext>
            </a:extLst>
          </p:cNvPr>
          <p:cNvPicPr>
            <a:picLocks noChangeAspect="1"/>
          </p:cNvPicPr>
          <p:nvPr/>
        </p:nvPicPr>
        <p:blipFill rotWithShape="1">
          <a:blip r:embed="rId2"/>
          <a:srcRect r="9001"/>
          <a:stretch/>
        </p:blipFill>
        <p:spPr>
          <a:xfrm>
            <a:off x="7199440" y="10"/>
            <a:ext cx="4992560" cy="6857990"/>
          </a:xfrm>
          <a:prstGeom prst="rect">
            <a:avLst/>
          </a:prstGeom>
          <a:effectLst/>
        </p:spPr>
      </p:pic>
    </p:spTree>
    <p:extLst>
      <p:ext uri="{BB962C8B-B14F-4D97-AF65-F5344CB8AC3E}">
        <p14:creationId xmlns:p14="http://schemas.microsoft.com/office/powerpoint/2010/main" val="799697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6" name="Picture 5" descr="A colorful background with text&#10;&#10;Description automatically generated">
            <a:extLst>
              <a:ext uri="{FF2B5EF4-FFF2-40B4-BE49-F238E27FC236}">
                <a16:creationId xmlns:a16="http://schemas.microsoft.com/office/drawing/2014/main" id="{8C2F7EE8-1E37-9D57-B079-FA7F8025C1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660" y="671830"/>
            <a:ext cx="5514340" cy="5514340"/>
          </a:xfrm>
          <a:prstGeom prst="rect">
            <a:avLst/>
          </a:prstGeom>
        </p:spPr>
      </p:pic>
      <p:sp>
        <p:nvSpPr>
          <p:cNvPr id="12" name="TextBox 11">
            <a:extLst>
              <a:ext uri="{FF2B5EF4-FFF2-40B4-BE49-F238E27FC236}">
                <a16:creationId xmlns:a16="http://schemas.microsoft.com/office/drawing/2014/main" id="{FF9B6CF0-12B1-97E2-ABC9-662762EC1397}"/>
              </a:ext>
            </a:extLst>
          </p:cNvPr>
          <p:cNvSpPr txBox="1"/>
          <p:nvPr/>
        </p:nvSpPr>
        <p:spPr>
          <a:xfrm>
            <a:off x="6502873" y="2103655"/>
            <a:ext cx="5181600" cy="332398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rPr>
              <a:t>Volunteer-led initiative to support LGBTQ+ researchers at any level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rPr>
              <a:t>Annual National Conference held during pride month in TCD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rPr>
              <a:t>Aiming to run a student centred mini-conference during term time this year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4B9E880-308A-300C-1CB1-4F857BF8AB11}"/>
              </a:ext>
            </a:extLst>
          </p:cNvPr>
          <p:cNvSpPr txBox="1"/>
          <p:nvPr/>
        </p:nvSpPr>
        <p:spPr>
          <a:xfrm>
            <a:off x="6953789" y="1042201"/>
            <a:ext cx="42797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800" b="1" i="0" u="none" strike="noStrike" kern="1200" cap="none" spc="0" normalizeH="0" baseline="0" noProof="0" dirty="0">
                <a:ln>
                  <a:noFill/>
                </a:ln>
                <a:solidFill>
                  <a:prstClr val="black"/>
                </a:solidFill>
                <a:effectLst/>
                <a:uLnTx/>
                <a:uFillTx/>
                <a:latin typeface="Calibri" panose="020F0502020204030204"/>
                <a:ea typeface="+mn-ea"/>
                <a:cs typeface="+mn-cs"/>
              </a:rPr>
              <a:t>Dr Jason Keegan (he/him)</a:t>
            </a:r>
          </a:p>
        </p:txBody>
      </p:sp>
    </p:spTree>
    <p:extLst>
      <p:ext uri="{BB962C8B-B14F-4D97-AF65-F5344CB8AC3E}">
        <p14:creationId xmlns:p14="http://schemas.microsoft.com/office/powerpoint/2010/main" val="1907762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14" name="Picture 13" descr="A large group of people holding signs&#10;&#10;Description automatically generated with low confidence">
            <a:extLst>
              <a:ext uri="{FF2B5EF4-FFF2-40B4-BE49-F238E27FC236}">
                <a16:creationId xmlns:a16="http://schemas.microsoft.com/office/drawing/2014/main" id="{D3339F78-C6BD-48F7-A467-96AA953505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6384" y="1092883"/>
            <a:ext cx="4098099" cy="3073575"/>
          </a:xfrm>
          <a:prstGeom prst="rect">
            <a:avLst/>
          </a:prstGeom>
        </p:spPr>
      </p:pic>
      <p:pic>
        <p:nvPicPr>
          <p:cNvPr id="2050" name="Picture 2">
            <a:extLst>
              <a:ext uri="{FF2B5EF4-FFF2-40B4-BE49-F238E27FC236}">
                <a16:creationId xmlns:a16="http://schemas.microsoft.com/office/drawing/2014/main" id="{10D8F111-DB66-4094-9F2C-F698E9F4A2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9532" y="1092884"/>
            <a:ext cx="4997581" cy="34181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group of people sitting at a table with a cake&#10;&#10;Description automatically generated with low confidence">
            <a:extLst>
              <a:ext uri="{FF2B5EF4-FFF2-40B4-BE49-F238E27FC236}">
                <a16:creationId xmlns:a16="http://schemas.microsoft.com/office/drawing/2014/main" id="{5D3202CF-447A-4EE4-B15D-3BB00F4ABD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665" y="1092883"/>
            <a:ext cx="4042635" cy="3031976"/>
          </a:xfrm>
          <a:prstGeom prst="rect">
            <a:avLst/>
          </a:prstGeom>
        </p:spPr>
      </p:pic>
      <p:pic>
        <p:nvPicPr>
          <p:cNvPr id="12" name="Picture 11" descr="A person with his hand on another person's shoulder&#10;&#10;Description automatically generated with low confidence">
            <a:extLst>
              <a:ext uri="{FF2B5EF4-FFF2-40B4-BE49-F238E27FC236}">
                <a16:creationId xmlns:a16="http://schemas.microsoft.com/office/drawing/2014/main" id="{D468C752-9EC3-4C67-811C-4EC4350744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39692" y="1094305"/>
            <a:ext cx="4051597" cy="3038699"/>
          </a:xfrm>
          <a:prstGeom prst="rect">
            <a:avLst/>
          </a:prstGeom>
        </p:spPr>
      </p:pic>
      <p:pic>
        <p:nvPicPr>
          <p:cNvPr id="16" name="Picture 15" descr="A person smiling for the camera&#10;&#10;Description automatically generated with low confidence">
            <a:extLst>
              <a:ext uri="{FF2B5EF4-FFF2-40B4-BE49-F238E27FC236}">
                <a16:creationId xmlns:a16="http://schemas.microsoft.com/office/drawing/2014/main" id="{A2C833B9-4FB7-4894-B214-614170A072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55493" y="3797260"/>
            <a:ext cx="2836876" cy="2891549"/>
          </a:xfrm>
          <a:prstGeom prst="rect">
            <a:avLst/>
          </a:prstGeom>
        </p:spPr>
      </p:pic>
      <p:pic>
        <p:nvPicPr>
          <p:cNvPr id="18" name="Picture 17" descr="A person wearing glasses&#10;&#10;Description automatically generated with low confidence">
            <a:extLst>
              <a:ext uri="{FF2B5EF4-FFF2-40B4-BE49-F238E27FC236}">
                <a16:creationId xmlns:a16="http://schemas.microsoft.com/office/drawing/2014/main" id="{9F7099E4-C7F8-4253-A8E5-7112FE3D97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1665" y="3797260"/>
            <a:ext cx="2903304" cy="2891549"/>
          </a:xfrm>
          <a:prstGeom prst="rect">
            <a:avLst/>
          </a:prstGeom>
        </p:spPr>
      </p:pic>
      <p:pic>
        <p:nvPicPr>
          <p:cNvPr id="22" name="Picture 21" descr="A person smiling at the camera&#10;&#10;Description automatically generated with low confidence">
            <a:extLst>
              <a:ext uri="{FF2B5EF4-FFF2-40B4-BE49-F238E27FC236}">
                <a16:creationId xmlns:a16="http://schemas.microsoft.com/office/drawing/2014/main" id="{13775A2E-ACFA-4E4F-9A82-BB1FB67CABE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83661" y="3797262"/>
            <a:ext cx="2891551" cy="2891551"/>
          </a:xfrm>
          <a:prstGeom prst="rect">
            <a:avLst/>
          </a:prstGeom>
        </p:spPr>
      </p:pic>
      <p:pic>
        <p:nvPicPr>
          <p:cNvPr id="24" name="Picture 23" descr="A person wearing a backpack&#10;&#10;Description automatically generated with medium confidence">
            <a:extLst>
              <a:ext uri="{FF2B5EF4-FFF2-40B4-BE49-F238E27FC236}">
                <a16:creationId xmlns:a16="http://schemas.microsoft.com/office/drawing/2014/main" id="{B1878A91-94F0-4F03-8ABA-BBD53855AD4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93009" y="3813566"/>
            <a:ext cx="2879272" cy="2891551"/>
          </a:xfrm>
          <a:prstGeom prst="rect">
            <a:avLst/>
          </a:prstGeom>
        </p:spPr>
      </p:pic>
      <p:pic>
        <p:nvPicPr>
          <p:cNvPr id="6" name="Picture 5" descr="A picture containing building, outdoor, old, stone&#10;&#10;Description automatically generated">
            <a:extLst>
              <a:ext uri="{FF2B5EF4-FFF2-40B4-BE49-F238E27FC236}">
                <a16:creationId xmlns:a16="http://schemas.microsoft.com/office/drawing/2014/main" id="{13DDCB81-8166-4542-82D4-7AED3ADC534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325747" y="1"/>
            <a:ext cx="3866504" cy="6873785"/>
          </a:xfrm>
          <a:prstGeom prst="rect">
            <a:avLst/>
          </a:prstGeom>
        </p:spPr>
      </p:pic>
      <p:pic>
        <p:nvPicPr>
          <p:cNvPr id="9" name="Picture 8" descr="A logo of a company&#10;&#10;Description automatically generated with medium confidence">
            <a:extLst>
              <a:ext uri="{FF2B5EF4-FFF2-40B4-BE49-F238E27FC236}">
                <a16:creationId xmlns:a16="http://schemas.microsoft.com/office/drawing/2014/main" id="{FCCE8B50-A7F1-2B0C-22DD-368176A4944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084" y="-62746"/>
            <a:ext cx="4131525" cy="5050382"/>
          </a:xfrm>
          <a:prstGeom prst="rect">
            <a:avLst/>
          </a:prstGeom>
        </p:spPr>
      </p:pic>
    </p:spTree>
    <p:extLst>
      <p:ext uri="{BB962C8B-B14F-4D97-AF65-F5344CB8AC3E}">
        <p14:creationId xmlns:p14="http://schemas.microsoft.com/office/powerpoint/2010/main" val="316574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153B7-0E1A-0AA0-6D64-7B98B1CE5A1A}"/>
            </a:ext>
          </a:extLst>
        </p:cNvPr>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06E0F892-84CC-7944-2AC6-B3A9160D12D2}"/>
              </a:ext>
            </a:extLst>
          </p:cNvPr>
          <p:cNvPicPr>
            <a:picLocks noChangeAspect="1"/>
          </p:cNvPicPr>
          <p:nvPr/>
        </p:nvPicPr>
        <p:blipFill>
          <a:blip r:embed="rId2">
            <a:extLst>
              <a:ext uri="{28A0092B-C50C-407E-A947-70E740481C1C}">
                <a14:useLocalDpi xmlns:a14="http://schemas.microsoft.com/office/drawing/2010/main" val="0"/>
              </a:ext>
            </a:extLst>
          </a:blip>
          <a:srcRect l="988" r="24012"/>
          <a:stretch/>
        </p:blipFill>
        <p:spPr>
          <a:xfrm>
            <a:off x="20" y="0"/>
            <a:ext cx="12191980" cy="16255994"/>
          </a:xfrm>
          <a:prstGeom prst="rect">
            <a:avLst/>
          </a:prstGeom>
          <a:noFill/>
        </p:spPr>
      </p:pic>
      <p:sp>
        <p:nvSpPr>
          <p:cNvPr id="6" name="TextBox 5">
            <a:extLst>
              <a:ext uri="{FF2B5EF4-FFF2-40B4-BE49-F238E27FC236}">
                <a16:creationId xmlns:a16="http://schemas.microsoft.com/office/drawing/2014/main" id="{9A08A2A1-8155-2821-124E-8D1C2CC73B3A}"/>
              </a:ext>
            </a:extLst>
          </p:cNvPr>
          <p:cNvSpPr txBox="1"/>
          <p:nvPr/>
        </p:nvSpPr>
        <p:spPr>
          <a:xfrm>
            <a:off x="1992421" y="116259"/>
            <a:ext cx="820715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4400" b="0" i="0" u="none" strike="noStrike" kern="1200" cap="none" spc="0" normalizeH="0" baseline="0" noProof="0" dirty="0">
                <a:ln>
                  <a:noFill/>
                </a:ln>
                <a:solidFill>
                  <a:prstClr val="white"/>
                </a:solidFill>
                <a:effectLst/>
                <a:uLnTx/>
                <a:uFillTx/>
                <a:latin typeface="Calibri" panose="020F0502020204030204"/>
                <a:ea typeface="+mn-ea"/>
                <a:cs typeface="+mn-cs"/>
              </a:rPr>
              <a:t>Pride in Research over the years</a:t>
            </a:r>
          </a:p>
        </p:txBody>
      </p:sp>
      <p:sp>
        <p:nvSpPr>
          <p:cNvPr id="2" name="Rectangle 1">
            <a:extLst>
              <a:ext uri="{FF2B5EF4-FFF2-40B4-BE49-F238E27FC236}">
                <a16:creationId xmlns:a16="http://schemas.microsoft.com/office/drawing/2014/main" id="{53C7BE89-E86B-55DE-4A23-1C86154997E3}"/>
              </a:ext>
            </a:extLst>
          </p:cNvPr>
          <p:cNvSpPr/>
          <p:nvPr/>
        </p:nvSpPr>
        <p:spPr>
          <a:xfrm>
            <a:off x="-1301" y="881199"/>
            <a:ext cx="1473200" cy="13922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FC870A-4372-5F8F-A190-DBD9470F6D9F}"/>
              </a:ext>
            </a:extLst>
          </p:cNvPr>
          <p:cNvSpPr/>
          <p:nvPr/>
        </p:nvSpPr>
        <p:spPr>
          <a:xfrm>
            <a:off x="10718779" y="881198"/>
            <a:ext cx="1473200" cy="13922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64135CB-E5E1-345C-87A0-F0465A492A94}"/>
              </a:ext>
            </a:extLst>
          </p:cNvPr>
          <p:cNvSpPr txBox="1"/>
          <p:nvPr/>
        </p:nvSpPr>
        <p:spPr>
          <a:xfrm rot="20968233">
            <a:off x="752793" y="1675722"/>
            <a:ext cx="562588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The Information Worlds of the </a:t>
            </a:r>
            <a:r>
              <a:rPr kumimoji="0" lang="en-IE" sz="2400" b="0" i="0" u="none" strike="noStrike" kern="1200" cap="none" spc="0" normalizeH="0" baseline="0" noProof="0" dirty="0" err="1">
                <a:ln>
                  <a:noFill/>
                </a:ln>
                <a:solidFill>
                  <a:prstClr val="white"/>
                </a:solidFill>
                <a:effectLst/>
                <a:uLnTx/>
                <a:uFillTx/>
                <a:latin typeface="Calibri" panose="020F0502020204030204"/>
                <a:ea typeface="+mn-ea"/>
                <a:cs typeface="+mn-cs"/>
              </a:rPr>
              <a:t>NonBinary</a:t>
            </a: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 and Genderqueer Community in Ireland</a:t>
            </a:r>
          </a:p>
        </p:txBody>
      </p:sp>
      <p:sp>
        <p:nvSpPr>
          <p:cNvPr id="7" name="TextBox 6">
            <a:extLst>
              <a:ext uri="{FF2B5EF4-FFF2-40B4-BE49-F238E27FC236}">
                <a16:creationId xmlns:a16="http://schemas.microsoft.com/office/drawing/2014/main" id="{4EF9E0C8-9A55-6EAB-D78F-1B296F6EC668}"/>
              </a:ext>
            </a:extLst>
          </p:cNvPr>
          <p:cNvSpPr txBox="1"/>
          <p:nvPr/>
        </p:nvSpPr>
        <p:spPr>
          <a:xfrm rot="909953">
            <a:off x="7270616" y="1675700"/>
            <a:ext cx="416091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488"/>
              <a:buFont typeface="Arial"/>
              <a:buNone/>
              <a:tabLst/>
              <a:defRPr/>
            </a:pP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Finding whiffs of volcanic eruptions in peat bogs </a:t>
            </a:r>
          </a:p>
        </p:txBody>
      </p:sp>
      <p:sp>
        <p:nvSpPr>
          <p:cNvPr id="8" name="TextBox 7">
            <a:extLst>
              <a:ext uri="{FF2B5EF4-FFF2-40B4-BE49-F238E27FC236}">
                <a16:creationId xmlns:a16="http://schemas.microsoft.com/office/drawing/2014/main" id="{7AAEFD44-575B-60A0-4EBD-8EBB77294978}"/>
              </a:ext>
            </a:extLst>
          </p:cNvPr>
          <p:cNvSpPr txBox="1"/>
          <p:nvPr/>
        </p:nvSpPr>
        <p:spPr>
          <a:xfrm rot="487320">
            <a:off x="6125430" y="3013502"/>
            <a:ext cx="5836467"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Telenovelas and attitudes toward the LGBTQ+ community in Latin America</a:t>
            </a:r>
            <a:endPar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E0772DD-32DD-3B64-2E71-8B664E11581D}"/>
              </a:ext>
            </a:extLst>
          </p:cNvPr>
          <p:cNvSpPr txBox="1"/>
          <p:nvPr/>
        </p:nvSpPr>
        <p:spPr>
          <a:xfrm rot="153950">
            <a:off x="353951" y="3426966"/>
            <a:ext cx="5836467"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Gaining or losing ground? Access to sexual and reproductive care across Europe</a:t>
            </a:r>
            <a:endPar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C8858792-061B-EF50-ED2B-445A562E89FA}"/>
              </a:ext>
            </a:extLst>
          </p:cNvPr>
          <p:cNvSpPr txBox="1"/>
          <p:nvPr/>
        </p:nvSpPr>
        <p:spPr>
          <a:xfrm rot="21378555">
            <a:off x="4760864" y="4756181"/>
            <a:ext cx="7431136"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488"/>
              <a:buFont typeface="Arial"/>
              <a:buNone/>
              <a:tabLst/>
              <a:defRPr/>
            </a:pP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Are the parasitic worms of dogs and cats lurking in my garden?</a:t>
            </a:r>
          </a:p>
        </p:txBody>
      </p:sp>
      <p:sp>
        <p:nvSpPr>
          <p:cNvPr id="12" name="TextBox 11">
            <a:extLst>
              <a:ext uri="{FF2B5EF4-FFF2-40B4-BE49-F238E27FC236}">
                <a16:creationId xmlns:a16="http://schemas.microsoft.com/office/drawing/2014/main" id="{A72DA155-0374-486E-813A-743EADF3F689}"/>
              </a:ext>
            </a:extLst>
          </p:cNvPr>
          <p:cNvSpPr txBox="1"/>
          <p:nvPr/>
        </p:nvSpPr>
        <p:spPr>
          <a:xfrm rot="207020">
            <a:off x="479900" y="5422075"/>
            <a:ext cx="5836467"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Queer Joy as a Digital Good: Social Media as a Vehicle for Queer Joy</a:t>
            </a:r>
            <a:endPar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2412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1D63B-8E1F-D6B5-CA10-B57111434AA5}"/>
            </a:ext>
          </a:extLst>
        </p:cNvPr>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B3D4DE04-E44C-552B-14E4-EA62A7567146}"/>
              </a:ext>
            </a:extLst>
          </p:cNvPr>
          <p:cNvPicPr>
            <a:picLocks noChangeAspect="1"/>
          </p:cNvPicPr>
          <p:nvPr/>
        </p:nvPicPr>
        <p:blipFill>
          <a:blip r:embed="rId2">
            <a:extLst>
              <a:ext uri="{28A0092B-C50C-407E-A947-70E740481C1C}">
                <a14:useLocalDpi xmlns:a14="http://schemas.microsoft.com/office/drawing/2010/main" val="0"/>
              </a:ext>
            </a:extLst>
          </a:blip>
          <a:srcRect l="988" r="24012"/>
          <a:stretch/>
        </p:blipFill>
        <p:spPr>
          <a:xfrm>
            <a:off x="-1301" y="0"/>
            <a:ext cx="12191980" cy="16255994"/>
          </a:xfrm>
          <a:prstGeom prst="rect">
            <a:avLst/>
          </a:prstGeom>
          <a:noFill/>
        </p:spPr>
      </p:pic>
      <p:sp>
        <p:nvSpPr>
          <p:cNvPr id="6" name="TextBox 5">
            <a:extLst>
              <a:ext uri="{FF2B5EF4-FFF2-40B4-BE49-F238E27FC236}">
                <a16:creationId xmlns:a16="http://schemas.microsoft.com/office/drawing/2014/main" id="{9DE29270-569A-97B9-A68A-B3E43DEB2461}"/>
              </a:ext>
            </a:extLst>
          </p:cNvPr>
          <p:cNvSpPr txBox="1"/>
          <p:nvPr/>
        </p:nvSpPr>
        <p:spPr>
          <a:xfrm>
            <a:off x="1992421" y="116259"/>
            <a:ext cx="820715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4400" b="0" i="0" u="none" strike="noStrike" kern="1200" cap="none" spc="0" normalizeH="0" baseline="0" noProof="0" dirty="0">
                <a:ln>
                  <a:noFill/>
                </a:ln>
                <a:solidFill>
                  <a:prstClr val="white"/>
                </a:solidFill>
                <a:effectLst/>
                <a:uLnTx/>
                <a:uFillTx/>
                <a:latin typeface="Calibri" panose="020F0502020204030204"/>
                <a:ea typeface="+mn-ea"/>
                <a:cs typeface="+mn-cs"/>
              </a:rPr>
              <a:t>Pride in Research over the years</a:t>
            </a:r>
          </a:p>
        </p:txBody>
      </p:sp>
      <p:sp>
        <p:nvSpPr>
          <p:cNvPr id="2" name="Rectangle 1">
            <a:extLst>
              <a:ext uri="{FF2B5EF4-FFF2-40B4-BE49-F238E27FC236}">
                <a16:creationId xmlns:a16="http://schemas.microsoft.com/office/drawing/2014/main" id="{88FF3CC8-36CA-72CD-0E92-78476AA32889}"/>
              </a:ext>
            </a:extLst>
          </p:cNvPr>
          <p:cNvSpPr/>
          <p:nvPr/>
        </p:nvSpPr>
        <p:spPr>
          <a:xfrm>
            <a:off x="-1301" y="881199"/>
            <a:ext cx="1473200" cy="13922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8D24971-4958-5EA7-B0CD-F4CCD5FD4944}"/>
              </a:ext>
            </a:extLst>
          </p:cNvPr>
          <p:cNvSpPr/>
          <p:nvPr/>
        </p:nvSpPr>
        <p:spPr>
          <a:xfrm>
            <a:off x="10718779" y="881198"/>
            <a:ext cx="1473200" cy="13922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CA03F9A6-B36D-215C-65E2-DA2A3379C459}"/>
              </a:ext>
            </a:extLst>
          </p:cNvPr>
          <p:cNvSpPr txBox="1"/>
          <p:nvPr/>
        </p:nvSpPr>
        <p:spPr>
          <a:xfrm rot="21175076">
            <a:off x="154856" y="1862572"/>
            <a:ext cx="5625885"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Searching for proteins as biosignatures of extra-terrestrial life for planetary missions </a:t>
            </a:r>
          </a:p>
        </p:txBody>
      </p:sp>
      <p:sp>
        <p:nvSpPr>
          <p:cNvPr id="7" name="TextBox 6">
            <a:extLst>
              <a:ext uri="{FF2B5EF4-FFF2-40B4-BE49-F238E27FC236}">
                <a16:creationId xmlns:a16="http://schemas.microsoft.com/office/drawing/2014/main" id="{BD67CC1C-1C28-86D6-D201-187C5E37D4DD}"/>
              </a:ext>
            </a:extLst>
          </p:cNvPr>
          <p:cNvSpPr txBox="1"/>
          <p:nvPr/>
        </p:nvSpPr>
        <p:spPr>
          <a:xfrm rot="618031">
            <a:off x="6072908" y="1799079"/>
            <a:ext cx="5836467"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Queer space, visibility, and the built environment: The Hirschfeld Centre and the Don Wood photographic collection 1980-83 </a:t>
            </a:r>
          </a:p>
        </p:txBody>
      </p:sp>
      <p:sp>
        <p:nvSpPr>
          <p:cNvPr id="8" name="TextBox 7">
            <a:extLst>
              <a:ext uri="{FF2B5EF4-FFF2-40B4-BE49-F238E27FC236}">
                <a16:creationId xmlns:a16="http://schemas.microsoft.com/office/drawing/2014/main" id="{79AAC04C-A93E-B207-FEC1-BFDE4405084C}"/>
              </a:ext>
            </a:extLst>
          </p:cNvPr>
          <p:cNvSpPr txBox="1"/>
          <p:nvPr/>
        </p:nvSpPr>
        <p:spPr>
          <a:xfrm>
            <a:off x="259532" y="3489546"/>
            <a:ext cx="5836467"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Stability of aromatic ketoacids and their inflammatory role during trypanosomiasis</a:t>
            </a:r>
          </a:p>
        </p:txBody>
      </p:sp>
      <p:sp>
        <p:nvSpPr>
          <p:cNvPr id="9" name="TextBox 8">
            <a:extLst>
              <a:ext uri="{FF2B5EF4-FFF2-40B4-BE49-F238E27FC236}">
                <a16:creationId xmlns:a16="http://schemas.microsoft.com/office/drawing/2014/main" id="{A01293D6-6CB5-87B6-5853-1BFF21A5ADC4}"/>
              </a:ext>
            </a:extLst>
          </p:cNvPr>
          <p:cNvSpPr txBox="1"/>
          <p:nvPr/>
        </p:nvSpPr>
        <p:spPr>
          <a:xfrm rot="21265330">
            <a:off x="4478539" y="4237082"/>
            <a:ext cx="7431136"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488"/>
              <a:buFont typeface="Arial"/>
              <a:buNone/>
              <a:tabLst/>
              <a:defRPr/>
            </a:pP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Non-binary Lesbians: How Identity based on Inclusion helps </a:t>
            </a:r>
            <a:r>
              <a:rPr kumimoji="0" lang="en-IE" sz="2400" b="0" i="0" u="none" strike="noStrike" kern="1200" cap="none" spc="0" normalizeH="0" baseline="0" noProof="0" dirty="0" err="1">
                <a:ln>
                  <a:noFill/>
                </a:ln>
                <a:solidFill>
                  <a:prstClr val="white"/>
                </a:solidFill>
                <a:effectLst/>
                <a:uLnTx/>
                <a:uFillTx/>
                <a:latin typeface="Calibri" panose="020F0502020204030204"/>
                <a:ea typeface="+mn-ea"/>
                <a:cs typeface="+mn-cs"/>
              </a:rPr>
              <a:t>Lesbiansim</a:t>
            </a: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 to Survive </a:t>
            </a:r>
          </a:p>
        </p:txBody>
      </p:sp>
      <p:sp>
        <p:nvSpPr>
          <p:cNvPr id="10" name="TextBox 9">
            <a:extLst>
              <a:ext uri="{FF2B5EF4-FFF2-40B4-BE49-F238E27FC236}">
                <a16:creationId xmlns:a16="http://schemas.microsoft.com/office/drawing/2014/main" id="{0C529323-798E-0E2A-4A9B-9DA628A227B7}"/>
              </a:ext>
            </a:extLst>
          </p:cNvPr>
          <p:cNvSpPr txBox="1"/>
          <p:nvPr/>
        </p:nvSpPr>
        <p:spPr>
          <a:xfrm rot="21264526">
            <a:off x="98546" y="5592952"/>
            <a:ext cx="5836467"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Goat-</a:t>
            </a:r>
            <a:r>
              <a:rPr kumimoji="0" lang="en-IE" sz="2400" b="0" i="0" u="none" strike="noStrike" kern="1200" cap="none" spc="0" normalizeH="0" baseline="0" noProof="0" dirty="0" err="1">
                <a:ln>
                  <a:noFill/>
                </a:ln>
                <a:solidFill>
                  <a:prstClr val="white"/>
                </a:solidFill>
                <a:effectLst/>
                <a:uLnTx/>
                <a:uFillTx/>
                <a:latin typeface="Calibri" panose="020F0502020204030204"/>
                <a:ea typeface="+mn-ea"/>
                <a:cs typeface="+mn-cs"/>
              </a:rPr>
              <a:t>ing</a:t>
            </a: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 The Whole Story: Exploring The Domestication Of Goats Through Paleogenomics</a:t>
            </a:r>
          </a:p>
        </p:txBody>
      </p:sp>
      <p:sp>
        <p:nvSpPr>
          <p:cNvPr id="11" name="TextBox 10">
            <a:extLst>
              <a:ext uri="{FF2B5EF4-FFF2-40B4-BE49-F238E27FC236}">
                <a16:creationId xmlns:a16="http://schemas.microsoft.com/office/drawing/2014/main" id="{779F7545-20B2-D0FB-41EF-3F0BC47E7AF8}"/>
              </a:ext>
            </a:extLst>
          </p:cNvPr>
          <p:cNvSpPr txBox="1"/>
          <p:nvPr/>
        </p:nvSpPr>
        <p:spPr>
          <a:xfrm rot="173223">
            <a:off x="6229622" y="5945878"/>
            <a:ext cx="5836467"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488"/>
              <a:buFont typeface="Arial"/>
              <a:buNone/>
              <a:tabLst/>
              <a:defRPr/>
            </a:pPr>
            <a:r>
              <a:rPr kumimoji="0" lang="en-IE" sz="2400" b="0" i="0" u="none" strike="noStrike" kern="1200" cap="none" spc="0" normalizeH="0" baseline="0" noProof="0" dirty="0">
                <a:ln>
                  <a:noFill/>
                </a:ln>
                <a:solidFill>
                  <a:prstClr val="white"/>
                </a:solidFill>
                <a:effectLst/>
                <a:uLnTx/>
                <a:uFillTx/>
                <a:latin typeface="Calibri" panose="020F0502020204030204"/>
                <a:ea typeface="+mn-ea"/>
                <a:cs typeface="+mn-cs"/>
              </a:rPr>
              <a:t>Catholic Schooling and Sexual Identity Development</a:t>
            </a:r>
          </a:p>
        </p:txBody>
      </p:sp>
    </p:spTree>
    <p:extLst>
      <p:ext uri="{BB962C8B-B14F-4D97-AF65-F5344CB8AC3E}">
        <p14:creationId xmlns:p14="http://schemas.microsoft.com/office/powerpoint/2010/main" val="1230240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8A5E18-287F-7BD9-479A-AC2F4ED6BCDA}"/>
              </a:ext>
            </a:extLst>
          </p:cNvPr>
          <p:cNvSpPr txBox="1"/>
          <p:nvPr/>
        </p:nvSpPr>
        <p:spPr>
          <a:xfrm>
            <a:off x="332657" y="595886"/>
            <a:ext cx="7570341" cy="36625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3600" b="0" i="0" u="none" strike="noStrike" kern="1200" cap="none" spc="0" normalizeH="0" baseline="0" noProof="0" dirty="0">
                <a:ln>
                  <a:noFill/>
                </a:ln>
                <a:solidFill>
                  <a:prstClr val="black"/>
                </a:solidFill>
                <a:effectLst/>
                <a:uLnTx/>
                <a:uFillTx/>
                <a:latin typeface="Calibri" panose="020F0502020204030204"/>
                <a:ea typeface="+mn-ea"/>
                <a:cs typeface="+mn-cs"/>
              </a:rPr>
              <a:t>Want to get involved?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800" b="0" i="0" u="none" strike="noStrike" kern="1200" cap="none" spc="0" normalizeH="0" baseline="0" noProof="0" dirty="0">
                <a:ln>
                  <a:noFill/>
                </a:ln>
                <a:solidFill>
                  <a:prstClr val="black"/>
                </a:solidFill>
                <a:effectLst/>
                <a:uLnTx/>
                <a:uFillTx/>
                <a:latin typeface="Calibri" panose="020F0502020204030204"/>
                <a:ea typeface="+mn-ea"/>
                <a:cs typeface="+mn-cs"/>
              </a:rPr>
              <a:t>Get in touch at </a:t>
            </a:r>
            <a:r>
              <a:rPr kumimoji="0" lang="en-IE" sz="2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prideinresearch@gmail.com</a:t>
            </a:r>
            <a:endParaRPr kumimoji="0" lang="en-I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800" b="0" i="0" u="none" strike="noStrike" kern="1200" cap="none" spc="0" normalizeH="0" baseline="0" noProof="0" dirty="0">
                <a:ln>
                  <a:noFill/>
                </a:ln>
                <a:solidFill>
                  <a:prstClr val="black"/>
                </a:solidFill>
                <a:effectLst/>
                <a:uLnTx/>
                <a:uFillTx/>
                <a:latin typeface="Calibri" panose="020F0502020204030204"/>
                <a:ea typeface="+mn-ea"/>
                <a:cs typeface="+mn-cs"/>
              </a:rPr>
              <a:t>Follow us for updates on our next events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800" b="0" i="0" u="none" strike="noStrike" kern="1200" cap="none" spc="0" normalizeH="0" baseline="0" noProof="0" dirty="0">
              <a:ln>
                <a:noFill/>
              </a:ln>
              <a:solidFill>
                <a:prstClr val="black"/>
              </a:solidFill>
              <a:effectLst/>
              <a:uLnTx/>
              <a:uFillTx/>
              <a:latin typeface="Calibri" panose="020F0502020204030204"/>
              <a:ea typeface="+mn-ea"/>
              <a:cs typeface="+mn-cs"/>
              <a:hlinkClick r:id="" action="ppaction://noaction"/>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800" b="0" i="0" u="none" strike="noStrike" kern="1200" cap="none" spc="0" normalizeH="0" baseline="0" noProof="0" dirty="0">
                <a:ln>
                  <a:noFill/>
                </a:ln>
                <a:solidFill>
                  <a:prstClr val="black"/>
                </a:solidFill>
                <a:effectLst/>
                <a:uLnTx/>
                <a:uFillTx/>
                <a:latin typeface="Calibri" panose="020F0502020204030204"/>
                <a:ea typeface="+mn-ea"/>
                <a:cs typeface="+mn-cs"/>
                <a:hlinkClick r:id="" action="ppaction://noaction"/>
              </a:rPr>
              <a:t>https://www.instagram.com/prideinresearch/</a:t>
            </a:r>
            <a:endParaRPr kumimoji="0" lang="en-IE"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descr="A qr code with a dinosaur&#10;&#10;Description automatically generated">
            <a:extLst>
              <a:ext uri="{FF2B5EF4-FFF2-40B4-BE49-F238E27FC236}">
                <a16:creationId xmlns:a16="http://schemas.microsoft.com/office/drawing/2014/main" id="{A97EBDA4-34CA-23E0-3722-C001DD30A3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2998" y="1367795"/>
            <a:ext cx="3636967" cy="3636967"/>
          </a:xfrm>
          <a:prstGeom prst="rect">
            <a:avLst/>
          </a:prstGeom>
        </p:spPr>
      </p:pic>
    </p:spTree>
    <p:extLst>
      <p:ext uri="{BB962C8B-B14F-4D97-AF65-F5344CB8AC3E}">
        <p14:creationId xmlns:p14="http://schemas.microsoft.com/office/powerpoint/2010/main" val="339785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87;p8">
            <a:extLst>
              <a:ext uri="{FF2B5EF4-FFF2-40B4-BE49-F238E27FC236}">
                <a16:creationId xmlns:a16="http://schemas.microsoft.com/office/drawing/2014/main" id="{0DB62660-7DA9-E8FF-2636-24BF58AB6B64}"/>
              </a:ext>
            </a:extLst>
          </p:cNvPr>
          <p:cNvSpPr/>
          <p:nvPr/>
        </p:nvSpPr>
        <p:spPr>
          <a:xfrm>
            <a:off x="0" y="0"/>
            <a:ext cx="12192119" cy="6858000"/>
          </a:xfrm>
          <a:prstGeom prst="rect">
            <a:avLst/>
          </a:prstGeom>
          <a:solidFill>
            <a:srgbClr val="FFFFCC"/>
          </a:solidFill>
          <a:ln cap="flat">
            <a:noFill/>
            <a:prstDash val="solid"/>
          </a:ln>
        </p:spPr>
        <p:txBody>
          <a:bodyPr vert="horz" wrap="square" lIns="91440" tIns="45720" rIns="91440" bIns="45720" anchor="ctr" anchorCtr="1" compatLnSpc="0">
            <a:no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Liberation Sans" pitchFamily="18"/>
              <a:ea typeface="Microsoft YaHei" pitchFamily="2"/>
              <a:cs typeface="Lucida Sans" pitchFamily="2"/>
            </a:endParaRPr>
          </a:p>
        </p:txBody>
      </p:sp>
      <p:sp>
        <p:nvSpPr>
          <p:cNvPr id="3" name="Google Shape;188;p8">
            <a:extLst>
              <a:ext uri="{FF2B5EF4-FFF2-40B4-BE49-F238E27FC236}">
                <a16:creationId xmlns:a16="http://schemas.microsoft.com/office/drawing/2014/main" id="{7D7DAFCC-6F09-96C7-13E6-CAF730AF454C}"/>
              </a:ext>
            </a:extLst>
          </p:cNvPr>
          <p:cNvSpPr txBox="1">
            <a:spLocks noGrp="1"/>
          </p:cNvSpPr>
          <p:nvPr>
            <p:ph type="title"/>
          </p:nvPr>
        </p:nvSpPr>
        <p:spPr>
          <a:xfrm>
            <a:off x="633960" y="427320"/>
            <a:ext cx="6267600" cy="1719000"/>
          </a:xfrm>
        </p:spPr>
        <p:txBody>
          <a:bodyPr anchor="b"/>
          <a:lstStyle/>
          <a:p>
            <a:pPr lvl="0"/>
            <a:r>
              <a:rPr lang="en-IE" sz="4200" b="1"/>
              <a:t>Q Soc-led supports </a:t>
            </a:r>
            <a:br>
              <a:rPr lang="en-IE" sz="3800"/>
            </a:br>
            <a:r>
              <a:rPr lang="en-IE" sz="3600" b="1"/>
              <a:t>(Sam Flynn)</a:t>
            </a:r>
          </a:p>
        </p:txBody>
      </p:sp>
      <p:sp>
        <p:nvSpPr>
          <p:cNvPr id="4" name="Google Shape;189;p8">
            <a:extLst>
              <a:ext uri="{FF2B5EF4-FFF2-40B4-BE49-F238E27FC236}">
                <a16:creationId xmlns:a16="http://schemas.microsoft.com/office/drawing/2014/main" id="{9071C965-C66E-152F-9A14-B1AFEAAB3BB1}"/>
              </a:ext>
            </a:extLst>
          </p:cNvPr>
          <p:cNvSpPr/>
          <p:nvPr/>
        </p:nvSpPr>
        <p:spPr>
          <a:xfrm>
            <a:off x="643320" y="2573640"/>
            <a:ext cx="3255120" cy="18360"/>
          </a:xfrm>
          <a:custGeom>
            <a:avLst/>
            <a:gdLst>
              <a:gd name="f0" fmla="val w"/>
              <a:gd name="f1" fmla="val h"/>
              <a:gd name="f2" fmla="val 0"/>
              <a:gd name="f3" fmla="val 3255095"/>
              <a:gd name="f4" fmla="val 18288"/>
              <a:gd name="f5" fmla="val 240201"/>
              <a:gd name="f6" fmla="val -22123"/>
              <a:gd name="f7" fmla="val 462021"/>
              <a:gd name="f8" fmla="val -19623"/>
              <a:gd name="f9" fmla="val 618468"/>
              <a:gd name="f10" fmla="val 774915"/>
              <a:gd name="f11" fmla="val 19623"/>
              <a:gd name="f12" fmla="val 974734"/>
              <a:gd name="f13" fmla="val 2035"/>
              <a:gd name="f14" fmla="val 1269487"/>
              <a:gd name="f15" fmla="val 1564240"/>
              <a:gd name="f16" fmla="val -2035"/>
              <a:gd name="f17" fmla="val 1733579"/>
              <a:gd name="f18" fmla="val 10639"/>
              <a:gd name="f19" fmla="val 1953057"/>
              <a:gd name="f20" fmla="val 2172535"/>
              <a:gd name="f21" fmla="val -10639"/>
              <a:gd name="f22" fmla="val 2453962"/>
              <a:gd name="f23" fmla="val 14018"/>
              <a:gd name="f24" fmla="val 2636627"/>
              <a:gd name="f25" fmla="val 2819292"/>
              <a:gd name="f26" fmla="val -14018"/>
              <a:gd name="f27" fmla="val 3121375"/>
              <a:gd name="f28" fmla="val 5399"/>
              <a:gd name="f29" fmla="val 3254386"/>
              <a:gd name="f30" fmla="val 8157"/>
              <a:gd name="f31" fmla="val 3254682"/>
              <a:gd name="f32" fmla="val 12125"/>
              <a:gd name="f33" fmla="val 3088545"/>
              <a:gd name="f34" fmla="val 23203"/>
              <a:gd name="f35" fmla="val 2687475"/>
              <a:gd name="f36" fmla="val 7419"/>
              <a:gd name="f37" fmla="val 2538974"/>
              <a:gd name="f38" fmla="val 2390473"/>
              <a:gd name="f39" fmla="val 29157"/>
              <a:gd name="f40" fmla="val 2137381"/>
              <a:gd name="f41" fmla="val -8959"/>
              <a:gd name="f42" fmla="val 1822853"/>
              <a:gd name="f43" fmla="val 1508325"/>
              <a:gd name="f44" fmla="val 45535"/>
              <a:gd name="f45" fmla="val 1466437"/>
              <a:gd name="f46" fmla="val 20385"/>
              <a:gd name="f47" fmla="val 1171834"/>
              <a:gd name="f48" fmla="val 877231"/>
              <a:gd name="f49" fmla="val 16191"/>
              <a:gd name="f50" fmla="val 561097"/>
              <a:gd name="f51" fmla="val 37643"/>
              <a:gd name="f52" fmla="val -46"/>
              <a:gd name="f53" fmla="val 12483"/>
              <a:gd name="f54" fmla="val -203"/>
              <a:gd name="f55" fmla="val 6491"/>
              <a:gd name="f56" fmla="val 291965"/>
              <a:gd name="f57" fmla="val 19429"/>
              <a:gd name="f58" fmla="val 363155"/>
              <a:gd name="f59" fmla="val 8568"/>
              <a:gd name="f60" fmla="val 873781"/>
              <a:gd name="f61" fmla="val -8568"/>
              <a:gd name="f62" fmla="val 904459"/>
              <a:gd name="f63" fmla="val -19505"/>
              <a:gd name="f64" fmla="val 1439209"/>
              <a:gd name="f65" fmla="val 19505"/>
              <a:gd name="f66" fmla="val 1744369"/>
              <a:gd name="f67" fmla="val 9790"/>
              <a:gd name="f68" fmla="val 1887955"/>
              <a:gd name="f69" fmla="val 2031541"/>
              <a:gd name="f70" fmla="val -9790"/>
              <a:gd name="f71" fmla="val 2346378"/>
              <a:gd name="f72" fmla="val 21240"/>
              <a:gd name="f73" fmla="val 2506423"/>
              <a:gd name="f74" fmla="val 2666468"/>
              <a:gd name="f75" fmla="val -21240"/>
              <a:gd name="f76" fmla="val 2990257"/>
              <a:gd name="f77" fmla="val 30414"/>
              <a:gd name="f78" fmla="val 3254831"/>
              <a:gd name="f79" fmla="val 4493"/>
              <a:gd name="f80" fmla="val 3255479"/>
              <a:gd name="f81" fmla="val 9472"/>
              <a:gd name="f82" fmla="val 3120743"/>
              <a:gd name="f83" fmla="val 16690"/>
              <a:gd name="f84" fmla="val 2759628"/>
              <a:gd name="f85" fmla="val 42462"/>
              <a:gd name="f86" fmla="val 2604076"/>
              <a:gd name="f87" fmla="val 2448524"/>
              <a:gd name="f88" fmla="val -5886"/>
              <a:gd name="f89" fmla="val 2184336"/>
              <a:gd name="f90" fmla="val 19599"/>
              <a:gd name="f91" fmla="val 1591574"/>
              <a:gd name="f92" fmla="val 16977"/>
              <a:gd name="f93" fmla="val 1548845"/>
              <a:gd name="f94" fmla="val 6870"/>
              <a:gd name="f95" fmla="val 1334589"/>
              <a:gd name="f96" fmla="val 1120333"/>
              <a:gd name="f97" fmla="val 29706"/>
              <a:gd name="f98" fmla="val 996014"/>
              <a:gd name="f99" fmla="val 9662"/>
              <a:gd name="f100" fmla="val 683570"/>
              <a:gd name="f101" fmla="val 371126"/>
              <a:gd name="f102" fmla="val 26914"/>
              <a:gd name="f103" fmla="val 198687"/>
              <a:gd name="f104" fmla="val 16167"/>
              <a:gd name="f105" fmla="val 843"/>
              <a:gd name="f106" fmla="val 9577"/>
              <a:gd name="f107" fmla="val 371"/>
              <a:gd name="f108" fmla="val 6900"/>
              <a:gd name="f109" fmla="*/ f0 1 3255095"/>
              <a:gd name="f110" fmla="*/ f1 1 18288"/>
              <a:gd name="f111" fmla="val f2"/>
              <a:gd name="f112" fmla="val f3"/>
              <a:gd name="f113" fmla="val f4"/>
              <a:gd name="f114" fmla="+- f113 0 f111"/>
              <a:gd name="f115" fmla="+- f112 0 f111"/>
              <a:gd name="f116" fmla="*/ f115 1 3255095"/>
              <a:gd name="f117" fmla="*/ f114 1 18288"/>
              <a:gd name="f118" fmla="*/ f111 1 f116"/>
              <a:gd name="f119" fmla="*/ f112 1 f116"/>
              <a:gd name="f120" fmla="*/ f111 1 f117"/>
              <a:gd name="f121" fmla="*/ f113 1 f117"/>
              <a:gd name="f122" fmla="*/ f118 f109 1"/>
              <a:gd name="f123" fmla="*/ f119 f109 1"/>
              <a:gd name="f124" fmla="*/ f121 f110 1"/>
              <a:gd name="f125" fmla="*/ f120 f110 1"/>
            </a:gdLst>
            <a:ahLst/>
            <a:cxnLst>
              <a:cxn ang="3cd4">
                <a:pos x="hc" y="t"/>
              </a:cxn>
              <a:cxn ang="0">
                <a:pos x="r" y="vc"/>
              </a:cxn>
              <a:cxn ang="cd4">
                <a:pos x="hc" y="b"/>
              </a:cxn>
              <a:cxn ang="cd2">
                <a:pos x="l" y="vc"/>
              </a:cxn>
            </a:cxnLst>
            <a:rect l="f122" t="f125" r="f123" b="f124"/>
            <a:pathLst>
              <a:path w="3255095" h="18288"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3" y="f2"/>
                </a:cubicBezTo>
                <a:cubicBezTo>
                  <a:pt x="f29" y="f30"/>
                  <a:pt x="f31" y="f32"/>
                  <a:pt x="f3" y="f4"/>
                </a:cubicBezTo>
                <a:cubicBezTo>
                  <a:pt x="f33" y="f34"/>
                  <a:pt x="f35" y="f36"/>
                  <a:pt x="f37" y="f4"/>
                </a:cubicBezTo>
                <a:cubicBezTo>
                  <a:pt x="f38" y="f39"/>
                  <a:pt x="f40" y="f41"/>
                  <a:pt x="f42" y="f4"/>
                </a:cubicBezTo>
                <a:cubicBezTo>
                  <a:pt x="f43" y="f44"/>
                  <a:pt x="f45" y="f46"/>
                  <a:pt x="f47" y="f4"/>
                </a:cubicBezTo>
                <a:cubicBezTo>
                  <a:pt x="f48" y="f49"/>
                  <a:pt x="f50" y="f51"/>
                  <a:pt x="f2" y="f4"/>
                </a:cubicBezTo>
                <a:cubicBezTo>
                  <a:pt x="f52" y="f53"/>
                  <a:pt x="f54" y="f55"/>
                  <a:pt x="f2" y="f2"/>
                </a:cubicBezTo>
                <a:close/>
              </a:path>
              <a:path w="3255095" h="18288">
                <a:moveTo>
                  <a:pt x="f2" y="f2"/>
                </a:moveTo>
                <a:cubicBezTo>
                  <a:pt x="f56" y="f57"/>
                  <a:pt x="f58" y="f59"/>
                  <a:pt x="f9" y="f2"/>
                </a:cubicBezTo>
                <a:cubicBezTo>
                  <a:pt x="f60" y="f61"/>
                  <a:pt x="f62" y="f63"/>
                  <a:pt x="f47" y="f2"/>
                </a:cubicBezTo>
                <a:cubicBezTo>
                  <a:pt x="f64" y="f65"/>
                  <a:pt x="f66" y="f67"/>
                  <a:pt x="f68" y="f2"/>
                </a:cubicBezTo>
                <a:cubicBezTo>
                  <a:pt x="f69" y="f70"/>
                  <a:pt x="f71" y="f72"/>
                  <a:pt x="f73" y="f2"/>
                </a:cubicBezTo>
                <a:cubicBezTo>
                  <a:pt x="f74" y="f75"/>
                  <a:pt x="f76" y="f77"/>
                  <a:pt x="f3" y="f2"/>
                </a:cubicBezTo>
                <a:cubicBezTo>
                  <a:pt x="f78" y="f79"/>
                  <a:pt x="f80" y="f81"/>
                  <a:pt x="f3" y="f4"/>
                </a:cubicBezTo>
                <a:cubicBezTo>
                  <a:pt x="f82" y="f83"/>
                  <a:pt x="f84" y="f85"/>
                  <a:pt x="f86" y="f4"/>
                </a:cubicBezTo>
                <a:cubicBezTo>
                  <a:pt x="f87" y="f88"/>
                  <a:pt x="f89" y="f90"/>
                  <a:pt x="f68" y="f4"/>
                </a:cubicBezTo>
                <a:cubicBezTo>
                  <a:pt x="f91" y="f92"/>
                  <a:pt x="f93" y="f94"/>
                  <a:pt x="f95" y="f4"/>
                </a:cubicBezTo>
                <a:cubicBezTo>
                  <a:pt x="f96" y="f97"/>
                  <a:pt x="f98" y="f99"/>
                  <a:pt x="f100" y="f4"/>
                </a:cubicBezTo>
                <a:cubicBezTo>
                  <a:pt x="f101" y="f102"/>
                  <a:pt x="f103" y="f104"/>
                  <a:pt x="f2" y="f4"/>
                </a:cubicBezTo>
                <a:cubicBezTo>
                  <a:pt x="f105" y="f106"/>
                  <a:pt x="f107" y="f108"/>
                  <a:pt x="f2" y="f2"/>
                </a:cubicBezTo>
                <a:close/>
              </a:path>
            </a:pathLst>
          </a:custGeom>
          <a:solidFill>
            <a:srgbClr val="E97132"/>
          </a:solidFill>
          <a:ln w="38160" cap="rnd">
            <a:solidFill>
              <a:srgbClr val="E97132"/>
            </a:solidFill>
            <a:prstDash val="solid"/>
            <a:round/>
          </a:ln>
        </p:spPr>
        <p:txBody>
          <a:bodyPr vert="horz" wrap="square" lIns="91440" tIns="45720" rIns="91440" bIns="45720" anchor="ctr" anchorCtr="1" compatLnSpc="0">
            <a:no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Liberation Sans" pitchFamily="18"/>
              <a:ea typeface="Microsoft YaHei" pitchFamily="2"/>
              <a:cs typeface="Lucida Sans" pitchFamily="2"/>
            </a:endParaRPr>
          </a:p>
        </p:txBody>
      </p:sp>
      <p:sp>
        <p:nvSpPr>
          <p:cNvPr id="5" name="Google Shape;190;p8">
            <a:extLst>
              <a:ext uri="{FF2B5EF4-FFF2-40B4-BE49-F238E27FC236}">
                <a16:creationId xmlns:a16="http://schemas.microsoft.com/office/drawing/2014/main" id="{75BFC662-CFA3-FB2F-0736-E5B0C735A839}"/>
              </a:ext>
            </a:extLst>
          </p:cNvPr>
          <p:cNvSpPr txBox="1">
            <a:spLocks noGrp="1"/>
          </p:cNvSpPr>
          <p:nvPr>
            <p:ph idx="1"/>
          </p:nvPr>
        </p:nvSpPr>
        <p:spPr>
          <a:xfrm>
            <a:off x="570240" y="2700000"/>
            <a:ext cx="9002160" cy="3837600"/>
          </a:xfrm>
        </p:spPr>
        <p:txBody>
          <a:bodyPr lIns="91440" tIns="45720" rIns="91440" bIns="45720"/>
          <a:lstStyle/>
          <a:p>
            <a:pPr marL="141840" lvl="0" indent="0" hangingPunct="1">
              <a:spcBef>
                <a:spcPts val="0"/>
              </a:spcBef>
              <a:buNone/>
            </a:pPr>
            <a:endParaRPr lang="en-IE" sz="2100">
              <a:latin typeface="Calibri" pitchFamily="18"/>
              <a:ea typeface="Calibri" pitchFamily="2"/>
              <a:cs typeface="Calibri" pitchFamily="2"/>
            </a:endParaRPr>
          </a:p>
          <a:p>
            <a:pPr marL="141840" lvl="0" indent="0" hangingPunct="1">
              <a:spcBef>
                <a:spcPts val="0"/>
              </a:spcBef>
              <a:buNone/>
            </a:pPr>
            <a:r>
              <a:rPr lang="en-IE" sz="2100">
                <a:latin typeface="Calibri" pitchFamily="18"/>
                <a:ea typeface="Calibri" pitchFamily="2"/>
                <a:cs typeface="Calibri" pitchFamily="2"/>
              </a:rPr>
              <a:t>Q Soc is the Oldest LGBT+ Society in Ireland and a well-established resource for queer students at Trinity College Dublin.</a:t>
            </a:r>
          </a:p>
          <a:p>
            <a:pPr marL="141840" lvl="0" indent="0" hangingPunct="1">
              <a:spcBef>
                <a:spcPts val="621"/>
              </a:spcBef>
              <a:buNone/>
            </a:pPr>
            <a:endParaRPr lang="en-IE" sz="2100">
              <a:latin typeface="Calibri" pitchFamily="18"/>
              <a:ea typeface="Calibri" pitchFamily="2"/>
              <a:cs typeface="Calibri" pitchFamily="2"/>
            </a:endParaRPr>
          </a:p>
          <a:p>
            <a:pPr marL="0" lvl="0" indent="0" hangingPunct="1">
              <a:spcBef>
                <a:spcPts val="621"/>
              </a:spcBef>
              <a:buNone/>
            </a:pPr>
            <a:r>
              <a:rPr lang="en-IE" sz="2100">
                <a:latin typeface="Calibri" pitchFamily="18"/>
                <a:ea typeface="Calibri" pitchFamily="2"/>
                <a:cs typeface="Calibri" pitchFamily="2"/>
              </a:rPr>
              <a:t>Joining!!</a:t>
            </a:r>
            <a:br>
              <a:rPr lang="en-IE" sz="2100">
                <a:latin typeface="Calibri" pitchFamily="18"/>
                <a:ea typeface="Calibri" pitchFamily="2"/>
                <a:cs typeface="Calibri" pitchFamily="2"/>
              </a:rPr>
            </a:br>
            <a:endParaRPr lang="en-IE" sz="2100">
              <a:latin typeface="Calibri" pitchFamily="18"/>
              <a:ea typeface="Calibri" pitchFamily="2"/>
              <a:cs typeface="Calibri" pitchFamily="2"/>
            </a:endParaRPr>
          </a:p>
          <a:p>
            <a:pPr marL="0" lvl="0" indent="0" hangingPunct="1">
              <a:spcBef>
                <a:spcPts val="621"/>
              </a:spcBef>
              <a:buNone/>
            </a:pPr>
            <a:r>
              <a:rPr lang="en-IE" sz="2100">
                <a:latin typeface="Calibri" pitchFamily="18"/>
                <a:ea typeface="Calibri" pitchFamily="2"/>
                <a:cs typeface="Calibri" pitchFamily="2"/>
              </a:rPr>
              <a:t>The Societies Hub website has a signup page for QSoc!</a:t>
            </a:r>
          </a:p>
          <a:p>
            <a:pPr marL="0" lvl="0" indent="0" hangingPunct="1">
              <a:spcBef>
                <a:spcPts val="621"/>
              </a:spcBef>
              <a:buNone/>
            </a:pPr>
            <a:endParaRPr lang="en-IE" sz="2100">
              <a:latin typeface="Calibri" pitchFamily="18"/>
              <a:ea typeface="Calibri" pitchFamily="2"/>
              <a:cs typeface="Calibri" pitchFamily="2"/>
            </a:endParaRPr>
          </a:p>
          <a:p>
            <a:pPr marL="0" lvl="0" indent="0" hangingPunct="1">
              <a:spcBef>
                <a:spcPts val="621"/>
              </a:spcBef>
              <a:buNone/>
            </a:pPr>
            <a:r>
              <a:rPr lang="en-IE" sz="2100">
                <a:latin typeface="Calibri" pitchFamily="18"/>
                <a:ea typeface="Calibri" pitchFamily="2"/>
                <a:cs typeface="Calibri" pitchFamily="2"/>
              </a:rPr>
              <a:t>Signups will also be available at the Fresher’s Week stand</a:t>
            </a:r>
          </a:p>
          <a:p>
            <a:pPr marL="0" lvl="0" indent="0" hangingPunct="1">
              <a:spcBef>
                <a:spcPts val="621"/>
              </a:spcBef>
              <a:buNone/>
            </a:pPr>
            <a:br>
              <a:rPr lang="en-IE" sz="2100">
                <a:latin typeface="Calibri" pitchFamily="18"/>
                <a:ea typeface="Calibri" pitchFamily="2"/>
                <a:cs typeface="Calibri" pitchFamily="2"/>
              </a:rPr>
            </a:br>
            <a:r>
              <a:rPr lang="en-IE" sz="2100">
                <a:latin typeface="Calibri" pitchFamily="18"/>
                <a:ea typeface="Calibri" pitchFamily="2"/>
                <a:cs typeface="Calibri" pitchFamily="2"/>
              </a:rPr>
              <a:t>We will have events on from the beginning of the semester onwards</a:t>
            </a:r>
            <a:r>
              <a:rPr lang="en-IE" sz="2100">
                <a:latin typeface="Aptos" pitchFamily="18"/>
              </a:rPr>
              <a:t>!</a:t>
            </a:r>
          </a:p>
        </p:txBody>
      </p:sp>
      <p:pic>
        <p:nvPicPr>
          <p:cNvPr id="6" name="Google Shape;191;p8">
            <a:extLst>
              <a:ext uri="{FF2B5EF4-FFF2-40B4-BE49-F238E27FC236}">
                <a16:creationId xmlns:a16="http://schemas.microsoft.com/office/drawing/2014/main" id="{B0BF2E13-08E3-AFFD-313B-D2B9ABE89276}"/>
              </a:ext>
            </a:extLst>
          </p:cNvPr>
          <p:cNvPicPr>
            <a:picLocks noChangeAspect="1"/>
          </p:cNvPicPr>
          <p:nvPr/>
        </p:nvPicPr>
        <p:blipFill>
          <a:blip r:embed="rId3">
            <a:alphaModFix/>
          </a:blip>
          <a:srcRect/>
          <a:stretch>
            <a:fillRect/>
          </a:stretch>
        </p:blipFill>
        <p:spPr>
          <a:xfrm>
            <a:off x="8469720" y="307800"/>
            <a:ext cx="3417480" cy="2265840"/>
          </a:xfrm>
          <a:prstGeom prst="rect">
            <a:avLst/>
          </a:prstGeom>
          <a:noFill/>
          <a:ln cap="flat">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7;p9">
            <a:extLst>
              <a:ext uri="{FF2B5EF4-FFF2-40B4-BE49-F238E27FC236}">
                <a16:creationId xmlns:a16="http://schemas.microsoft.com/office/drawing/2014/main" id="{F1A7504A-1DBE-F347-420B-2F7807D39ADB}"/>
              </a:ext>
            </a:extLst>
          </p:cNvPr>
          <p:cNvSpPr/>
          <p:nvPr/>
        </p:nvSpPr>
        <p:spPr>
          <a:xfrm>
            <a:off x="0" y="0"/>
            <a:ext cx="12188879" cy="6858000"/>
          </a:xfrm>
          <a:prstGeom prst="rect">
            <a:avLst/>
          </a:prstGeom>
          <a:solidFill>
            <a:srgbClr val="FFFFCC"/>
          </a:solidFill>
          <a:ln cap="flat">
            <a:noFill/>
            <a:prstDash val="solid"/>
          </a:ln>
        </p:spPr>
        <p:txBody>
          <a:bodyPr vert="horz" wrap="square" lIns="91440" tIns="45720" rIns="91440" bIns="45720" anchor="ctr" anchorCtr="1" compatLnSpc="0">
            <a:no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Liberation Sans" pitchFamily="18"/>
              <a:ea typeface="Microsoft YaHei" pitchFamily="2"/>
              <a:cs typeface="Lucida Sans" pitchFamily="2"/>
            </a:endParaRPr>
          </a:p>
        </p:txBody>
      </p:sp>
      <p:sp>
        <p:nvSpPr>
          <p:cNvPr id="3" name="Google Shape;198;p9">
            <a:extLst>
              <a:ext uri="{FF2B5EF4-FFF2-40B4-BE49-F238E27FC236}">
                <a16:creationId xmlns:a16="http://schemas.microsoft.com/office/drawing/2014/main" id="{FE386F92-FE00-78B0-0F48-7ABA2F169E91}"/>
              </a:ext>
            </a:extLst>
          </p:cNvPr>
          <p:cNvSpPr txBox="1">
            <a:spLocks noGrp="1"/>
          </p:cNvSpPr>
          <p:nvPr>
            <p:ph type="title"/>
          </p:nvPr>
        </p:nvSpPr>
        <p:spPr>
          <a:xfrm>
            <a:off x="572400" y="238680"/>
            <a:ext cx="11018520" cy="1434240"/>
          </a:xfrm>
        </p:spPr>
        <p:txBody>
          <a:bodyPr anchor="b"/>
          <a:lstStyle/>
          <a:p>
            <a:pPr lvl="0"/>
            <a:r>
              <a:rPr lang="en-IE" sz="5400" b="1"/>
              <a:t>Closed Spaces</a:t>
            </a:r>
          </a:p>
        </p:txBody>
      </p:sp>
      <p:sp>
        <p:nvSpPr>
          <p:cNvPr id="4" name="Google Shape;199;p9">
            <a:extLst>
              <a:ext uri="{FF2B5EF4-FFF2-40B4-BE49-F238E27FC236}">
                <a16:creationId xmlns:a16="http://schemas.microsoft.com/office/drawing/2014/main" id="{B432AAA2-E181-FB71-9BF9-7F0D1237455B}"/>
              </a:ext>
            </a:extLst>
          </p:cNvPr>
          <p:cNvSpPr/>
          <p:nvPr/>
        </p:nvSpPr>
        <p:spPr>
          <a:xfrm>
            <a:off x="572400" y="1681560"/>
            <a:ext cx="10972799" cy="18360"/>
          </a:xfrm>
          <a:custGeom>
            <a:avLst/>
            <a:gdLst>
              <a:gd name="f0" fmla="val w"/>
              <a:gd name="f1" fmla="val h"/>
              <a:gd name="f2" fmla="val 0"/>
              <a:gd name="f3" fmla="val 10972800"/>
              <a:gd name="f4" fmla="val 18288"/>
              <a:gd name="f5" fmla="val 165916"/>
              <a:gd name="f6" fmla="val -1866"/>
              <a:gd name="f7" fmla="val 188720"/>
              <a:gd name="f8" fmla="val 13756"/>
              <a:gd name="f9" fmla="val 356616"/>
              <a:gd name="f10" fmla="val 524512"/>
              <a:gd name="f11" fmla="val -13756"/>
              <a:gd name="f12" fmla="val 734781"/>
              <a:gd name="f13" fmla="val 8922"/>
              <a:gd name="f14" fmla="val 1042416"/>
              <a:gd name="f15" fmla="val 1350051"/>
              <a:gd name="f16" fmla="val -8922"/>
              <a:gd name="f17" fmla="val 1595982"/>
              <a:gd name="f18" fmla="val -26315"/>
              <a:gd name="f19" fmla="val 1947672"/>
              <a:gd name="f20" fmla="val 2299362"/>
              <a:gd name="f21" fmla="val 26315"/>
              <a:gd name="f22" fmla="val 2292691"/>
              <a:gd name="f23" fmla="val -19526"/>
              <a:gd name="f24" fmla="val 2633472"/>
              <a:gd name="f25" fmla="val 2974253"/>
              <a:gd name="f26" fmla="val 19526"/>
              <a:gd name="f27" fmla="val 2857309"/>
              <a:gd name="f28" fmla="val 10773"/>
              <a:gd name="f29" fmla="val 2990088"/>
              <a:gd name="f30" fmla="val 3122867"/>
              <a:gd name="f31" fmla="val -10773"/>
              <a:gd name="f32" fmla="val 3359343"/>
              <a:gd name="f33" fmla="val 7194"/>
              <a:gd name="f34" fmla="val 3456432"/>
              <a:gd name="f35" fmla="val 3553521"/>
              <a:gd name="f36" fmla="val -7194"/>
              <a:gd name="f37" fmla="val 4136258"/>
              <a:gd name="f38" fmla="val 5108"/>
              <a:gd name="f39" fmla="val 4361688"/>
              <a:gd name="f40" fmla="val 4587118"/>
              <a:gd name="f41" fmla="val -5108"/>
              <a:gd name="f42" fmla="val 4992424"/>
              <a:gd name="f43" fmla="val -42958"/>
              <a:gd name="f44" fmla="val 5266944"/>
              <a:gd name="f45" fmla="val 5541464"/>
              <a:gd name="f46" fmla="val 42958"/>
              <a:gd name="f47" fmla="val 5882966"/>
              <a:gd name="f48" fmla="val -3430"/>
              <a:gd name="f49" fmla="val 6172200"/>
              <a:gd name="f50" fmla="val 6461434"/>
              <a:gd name="f51" fmla="val 3430"/>
              <a:gd name="f52" fmla="val 6432127"/>
              <a:gd name="f53" fmla="val 6688"/>
              <a:gd name="f54" fmla="val 6528816"/>
              <a:gd name="f55" fmla="val 6625505"/>
              <a:gd name="f56" fmla="val -6688"/>
              <a:gd name="f57" fmla="val 6916805"/>
              <a:gd name="f58" fmla="val -436"/>
              <a:gd name="f59" fmla="val 7214616"/>
              <a:gd name="f60" fmla="val 7512427"/>
              <a:gd name="f61" fmla="val 436"/>
              <a:gd name="f62" fmla="val 7626159"/>
              <a:gd name="f63" fmla="val -6909"/>
              <a:gd name="f64" fmla="val 7790688"/>
              <a:gd name="f65" fmla="val 7955217"/>
              <a:gd name="f66" fmla="val 6909"/>
              <a:gd name="f67" fmla="val 8048891"/>
              <a:gd name="f68" fmla="val 15307"/>
              <a:gd name="f69" fmla="val 8147304"/>
              <a:gd name="f70" fmla="val 8245717"/>
              <a:gd name="f71" fmla="val -15307"/>
              <a:gd name="f72" fmla="val 8645618"/>
              <a:gd name="f73" fmla="val -11734"/>
              <a:gd name="f74" fmla="val 9052560"/>
              <a:gd name="f75" fmla="val 9459502"/>
              <a:gd name="f76" fmla="val 11734"/>
              <a:gd name="f77" fmla="val 9320584"/>
              <a:gd name="f78" fmla="val 8388"/>
              <a:gd name="f79" fmla="val 9409176"/>
              <a:gd name="f80" fmla="val 9497768"/>
              <a:gd name="f81" fmla="val -8388"/>
              <a:gd name="f82" fmla="val 9644192"/>
              <a:gd name="f83" fmla="val 8379"/>
              <a:gd name="f84" fmla="val 9765792"/>
              <a:gd name="f85" fmla="val 9887392"/>
              <a:gd name="f86" fmla="val -8379"/>
              <a:gd name="f87" fmla="val 10105220"/>
              <a:gd name="f88" fmla="val -12663"/>
              <a:gd name="f89" fmla="val 10341864"/>
              <a:gd name="f90" fmla="val 10578508"/>
              <a:gd name="f91" fmla="val 12663"/>
              <a:gd name="f92" fmla="val 10773103"/>
              <a:gd name="f93" fmla="val -5786"/>
              <a:gd name="f94" fmla="val 10972146"/>
              <a:gd name="f95" fmla="val 8818"/>
              <a:gd name="f96" fmla="val 10972240"/>
              <a:gd name="f97" fmla="val 13823"/>
              <a:gd name="f98" fmla="val 10588778"/>
              <a:gd name="f99" fmla="val 31598"/>
              <a:gd name="f100" fmla="val 10543381"/>
              <a:gd name="f101" fmla="val -12698"/>
              <a:gd name="f102" fmla="val 10177272"/>
              <a:gd name="f103" fmla="val 9811163"/>
              <a:gd name="f104" fmla="val 49274"/>
              <a:gd name="f105" fmla="val 9996817"/>
              <a:gd name="f106" fmla="val 25662"/>
              <a:gd name="f107" fmla="val 9820656"/>
              <a:gd name="f108" fmla="val 9644495"/>
              <a:gd name="f109" fmla="val 10914"/>
              <a:gd name="f110" fmla="val 9607007"/>
              <a:gd name="f111" fmla="val 31631"/>
              <a:gd name="f112" fmla="val 9464040"/>
              <a:gd name="f113" fmla="val 9321073"/>
              <a:gd name="f114" fmla="val 4945"/>
              <a:gd name="f115" fmla="val 9114189"/>
              <a:gd name="f116" fmla="val 28940"/>
              <a:gd name="f117" fmla="val 8778240"/>
              <a:gd name="f118" fmla="val 8442291"/>
              <a:gd name="f119" fmla="val 7636"/>
              <a:gd name="f120" fmla="val 8594763"/>
              <a:gd name="f121" fmla="val 987"/>
              <a:gd name="f122" fmla="val 8421624"/>
              <a:gd name="f123" fmla="val 8248485"/>
              <a:gd name="f124" fmla="val 35589"/>
              <a:gd name="f125" fmla="val 7929515"/>
              <a:gd name="f126" fmla="val 37573"/>
              <a:gd name="f127" fmla="val 7735824"/>
              <a:gd name="f128" fmla="val 7542133"/>
              <a:gd name="f129" fmla="val -997"/>
              <a:gd name="f130" fmla="val 7252504"/>
              <a:gd name="f131" fmla="val 33858"/>
              <a:gd name="f132" fmla="val 6940296"/>
              <a:gd name="f133" fmla="val 6628088"/>
              <a:gd name="f134" fmla="val 2718"/>
              <a:gd name="f135" fmla="val 6528503"/>
              <a:gd name="f136" fmla="val 48389"/>
              <a:gd name="f137" fmla="val 6254496"/>
              <a:gd name="f138" fmla="val 5980489"/>
              <a:gd name="f139" fmla="val -11813"/>
              <a:gd name="f140" fmla="val 5695784"/>
              <a:gd name="f141" fmla="val -3740"/>
              <a:gd name="f142" fmla="val 5458968"/>
              <a:gd name="f143" fmla="val 5222152"/>
              <a:gd name="f144" fmla="val 40316"/>
              <a:gd name="f145" fmla="val 5010751"/>
              <a:gd name="f146" fmla="val 19095"/>
              <a:gd name="f147" fmla="val 4663440"/>
              <a:gd name="f148" fmla="val 4316129"/>
              <a:gd name="f149" fmla="val 17481"/>
              <a:gd name="f150" fmla="val 4425552"/>
              <a:gd name="f151" fmla="val 1606"/>
              <a:gd name="f152" fmla="val 4306824"/>
              <a:gd name="f153" fmla="val 4188096"/>
              <a:gd name="f154" fmla="val 34970"/>
              <a:gd name="f155" fmla="val 3941535"/>
              <a:gd name="f156" fmla="val 7481"/>
              <a:gd name="f157" fmla="val 3840480"/>
              <a:gd name="f158" fmla="val 3739425"/>
              <a:gd name="f159" fmla="val 29095"/>
              <a:gd name="f160" fmla="val 3402388"/>
              <a:gd name="f161" fmla="val 17641"/>
              <a:gd name="f162" fmla="val 3264408"/>
              <a:gd name="f163" fmla="val 3126428"/>
              <a:gd name="f164" fmla="val 18935"/>
              <a:gd name="f165" fmla="val 2776779"/>
              <a:gd name="f166" fmla="val 9983"/>
              <a:gd name="f167" fmla="val 2578608"/>
              <a:gd name="f168" fmla="val 2380437"/>
              <a:gd name="f169" fmla="val 26593"/>
              <a:gd name="f170" fmla="val 1909468"/>
              <a:gd name="f171" fmla="val 25818"/>
              <a:gd name="f172" fmla="val 1673352"/>
              <a:gd name="f173" fmla="val 1437236"/>
              <a:gd name="f174" fmla="val 10758"/>
              <a:gd name="f175" fmla="val 1131180"/>
              <a:gd name="f176" fmla="val 49884"/>
              <a:gd name="f177" fmla="val 877824"/>
              <a:gd name="f178" fmla="val 624468"/>
              <a:gd name="f179" fmla="val -13308"/>
              <a:gd name="f180" fmla="val 206753"/>
              <a:gd name="f181" fmla="val 2195"/>
              <a:gd name="f182" fmla="val 313"/>
              <a:gd name="f183" fmla="val 10654"/>
              <a:gd name="f184" fmla="val -263"/>
              <a:gd name="f185" fmla="val 4056"/>
              <a:gd name="f186" fmla="val 164017"/>
              <a:gd name="f187" fmla="val -17675"/>
              <a:gd name="f188" fmla="val 309425"/>
              <a:gd name="f189" fmla="val 9913"/>
              <a:gd name="f190" fmla="val 466344"/>
              <a:gd name="f191" fmla="val 623263"/>
              <a:gd name="f192" fmla="val -9913"/>
              <a:gd name="f193" fmla="val 659300"/>
              <a:gd name="f194" fmla="val -14524"/>
              <a:gd name="f195" fmla="val 822960"/>
              <a:gd name="f196" fmla="val 986620"/>
              <a:gd name="f197" fmla="val 14524"/>
              <a:gd name="f198" fmla="val 1105222"/>
              <a:gd name="f199" fmla="val -16481"/>
              <a:gd name="f200" fmla="val 1289304"/>
              <a:gd name="f201" fmla="val 1473386"/>
              <a:gd name="f202" fmla="val 16481"/>
              <a:gd name="f203" fmla="val 1693223"/>
              <a:gd name="f204" fmla="val 26161"/>
              <a:gd name="f205" fmla="val 1975104"/>
              <a:gd name="f206" fmla="val 2256985"/>
              <a:gd name="f207" fmla="val -26161"/>
              <a:gd name="f208" fmla="val 2435781"/>
              <a:gd name="f209" fmla="val 23061"/>
              <a:gd name="f210" fmla="val 2770632"/>
              <a:gd name="f211" fmla="val 3105483"/>
              <a:gd name="f212" fmla="val -23061"/>
              <a:gd name="f213" fmla="val 3247479"/>
              <a:gd name="f214" fmla="val -44011"/>
              <a:gd name="f215" fmla="val 3675888"/>
              <a:gd name="f216" fmla="val 4104297"/>
              <a:gd name="f217" fmla="val 44011"/>
              <a:gd name="f218" fmla="val 4280918"/>
              <a:gd name="f219" fmla="val 4017"/>
              <a:gd name="f220" fmla="val 4581144"/>
              <a:gd name="f221" fmla="val 4881370"/>
              <a:gd name="f222" fmla="val -4017"/>
              <a:gd name="f223" fmla="val 5021699"/>
              <a:gd name="f224" fmla="val -11889"/>
              <a:gd name="f225" fmla="val 5157216"/>
              <a:gd name="f226" fmla="val 5292733"/>
              <a:gd name="f227" fmla="val 11889"/>
              <a:gd name="f228" fmla="val 5603398"/>
              <a:gd name="f229" fmla="val -17698"/>
              <a:gd name="f230" fmla="val 5952744"/>
              <a:gd name="f231" fmla="val 6302090"/>
              <a:gd name="f232" fmla="val 17698"/>
              <a:gd name="f233" fmla="val 6353093"/>
              <a:gd name="f234" fmla="val -11909"/>
              <a:gd name="f235" fmla="val 6638544"/>
              <a:gd name="f236" fmla="val 6923995"/>
              <a:gd name="f237" fmla="val 11909"/>
              <a:gd name="f238" fmla="val 7053404"/>
              <a:gd name="f239" fmla="val 21630"/>
              <a:gd name="f240" fmla="val 7375828"/>
              <a:gd name="f241" fmla="val -21630"/>
              <a:gd name="f242" fmla="val 7837963"/>
              <a:gd name="f243" fmla="val 3886"/>
              <a:gd name="f244" fmla="val 8010144"/>
              <a:gd name="f245" fmla="val 8182325"/>
              <a:gd name="f246" fmla="val -3886"/>
              <a:gd name="f247" fmla="val 8224183"/>
              <a:gd name="f248" fmla="val 16009"/>
              <a:gd name="f249" fmla="val 8366760"/>
              <a:gd name="f250" fmla="val 8509337"/>
              <a:gd name="f251" fmla="val -16009"/>
              <a:gd name="f252" fmla="val 8687920"/>
              <a:gd name="f253" fmla="val -5720"/>
              <a:gd name="f254" fmla="val 8942832"/>
              <a:gd name="f255" fmla="val 9197744"/>
              <a:gd name="f256" fmla="val 5720"/>
              <a:gd name="f257" fmla="val 9368437"/>
              <a:gd name="f258" fmla="val 20479"/>
              <a:gd name="f259" fmla="val 9628632"/>
              <a:gd name="f260" fmla="val 9888827"/>
              <a:gd name="f261" fmla="val -20479"/>
              <a:gd name="f262" fmla="val 10560858"/>
              <a:gd name="f263" fmla="val -20746"/>
              <a:gd name="f264" fmla="val 10972186"/>
              <a:gd name="f265" fmla="val 5722"/>
              <a:gd name="f266" fmla="val 10972980"/>
              <a:gd name="f267" fmla="val 12495"/>
              <a:gd name="f268" fmla="val 10786146"/>
              <a:gd name="f269" fmla="val 12536"/>
              <a:gd name="f270" fmla="val 10623717"/>
              <a:gd name="f271" fmla="val 14033"/>
              <a:gd name="f272" fmla="val 10506456"/>
              <a:gd name="f273" fmla="val 10389195"/>
              <a:gd name="f274" fmla="val 22543"/>
              <a:gd name="f275" fmla="val 10296178"/>
              <a:gd name="f276" fmla="val 20107"/>
              <a:gd name="f277" fmla="val 10149840"/>
              <a:gd name="f278" fmla="val 10003502"/>
              <a:gd name="f279" fmla="val 16469"/>
              <a:gd name="f280" fmla="val 9767530"/>
              <a:gd name="f281" fmla="val 28891"/>
              <a:gd name="f282" fmla="val 9160550"/>
              <a:gd name="f283" fmla="val 7685"/>
              <a:gd name="f284" fmla="val 9229050"/>
              <a:gd name="f285" fmla="val 2659"/>
              <a:gd name="f286" fmla="val 8997696"/>
              <a:gd name="f287" fmla="val 8766342"/>
              <a:gd name="f288" fmla="val 33917"/>
              <a:gd name="f289" fmla="val 8340136"/>
              <a:gd name="f290" fmla="val 34864"/>
              <a:gd name="f291" fmla="val 8092440"/>
              <a:gd name="f292" fmla="val 7844744"/>
              <a:gd name="f293" fmla="val 1712"/>
              <a:gd name="f294" fmla="val 7863720"/>
              <a:gd name="f295" fmla="val 27405"/>
              <a:gd name="f296" fmla="val 7607928"/>
              <a:gd name="f297" fmla="val 9171"/>
              <a:gd name="f298" fmla="val 7323619"/>
              <a:gd name="f299" fmla="val 461"/>
              <a:gd name="f300" fmla="val 7050024"/>
              <a:gd name="f301" fmla="val 6776429"/>
              <a:gd name="f302" fmla="val 36115"/>
              <a:gd name="f303" fmla="val 6787899"/>
              <a:gd name="f304" fmla="val 28206"/>
              <a:gd name="f305" fmla="val 6693408"/>
              <a:gd name="f306" fmla="val 6598917"/>
              <a:gd name="f307" fmla="val 8370"/>
              <a:gd name="f308" fmla="val 6395231"/>
              <a:gd name="f309" fmla="val 19114"/>
              <a:gd name="f310" fmla="val 6227064"/>
              <a:gd name="f311" fmla="val 6058897"/>
              <a:gd name="f312" fmla="val 17462"/>
              <a:gd name="f313" fmla="val 5618582"/>
              <a:gd name="f314" fmla="val 1091"/>
              <a:gd name="f315" fmla="val 5431536"/>
              <a:gd name="f316" fmla="val 5244490"/>
              <a:gd name="f317" fmla="val 35485"/>
              <a:gd name="f318" fmla="val 4729797"/>
              <a:gd name="f319" fmla="val -9650"/>
              <a:gd name="f320" fmla="val 4526280"/>
              <a:gd name="f321" fmla="val 4322763"/>
              <a:gd name="f322" fmla="val 46226"/>
              <a:gd name="f323" fmla="val 4216797"/>
              <a:gd name="f324" fmla="val 756"/>
              <a:gd name="f325" fmla="val 4059936"/>
              <a:gd name="f326" fmla="val 3903075"/>
              <a:gd name="f327" fmla="val 35820"/>
              <a:gd name="f328" fmla="val 3537912"/>
              <a:gd name="f329" fmla="val 42098"/>
              <a:gd name="f330" fmla="val 3374136"/>
              <a:gd name="f331" fmla="val 3210360"/>
              <a:gd name="f332" fmla="val -5522"/>
              <a:gd name="f333" fmla="val 3126842"/>
              <a:gd name="f334" fmla="val 39135"/>
              <a:gd name="f335" fmla="val 2907792"/>
              <a:gd name="f336" fmla="val 2688742"/>
              <a:gd name="f337" fmla="val -2559"/>
              <a:gd name="f338" fmla="val 2490436"/>
              <a:gd name="f339" fmla="val 34100"/>
              <a:gd name="f340" fmla="val 2112264"/>
              <a:gd name="f341" fmla="val 1734092"/>
              <a:gd name="f342" fmla="val 2476"/>
              <a:gd name="f343" fmla="val 1744622"/>
              <a:gd name="f344" fmla="val -7274"/>
              <a:gd name="f345" fmla="val 1536192"/>
              <a:gd name="f346" fmla="val 1327762"/>
              <a:gd name="f347" fmla="val 43850"/>
              <a:gd name="f348" fmla="val 1189025"/>
              <a:gd name="f349" fmla="val 6435"/>
              <a:gd name="f350" fmla="val 1069848"/>
              <a:gd name="f351" fmla="val 950671"/>
              <a:gd name="f352" fmla="val 30141"/>
              <a:gd name="f353" fmla="val 858345"/>
              <a:gd name="f354" fmla="val 33684"/>
              <a:gd name="f355" fmla="val 713232"/>
              <a:gd name="f356" fmla="val 568119"/>
              <a:gd name="f357" fmla="val 2892"/>
              <a:gd name="f358" fmla="val 250292"/>
              <a:gd name="f359" fmla="val 5410"/>
              <a:gd name="f360" fmla="val 465"/>
              <a:gd name="f361" fmla="val 13062"/>
              <a:gd name="f362" fmla="val -894"/>
              <a:gd name="f363" fmla="val 9029"/>
              <a:gd name="f364" fmla="*/ f0 1 10972800"/>
              <a:gd name="f365" fmla="*/ f1 1 18288"/>
              <a:gd name="f366" fmla="val f2"/>
              <a:gd name="f367" fmla="val f3"/>
              <a:gd name="f368" fmla="val f4"/>
              <a:gd name="f369" fmla="+- f368 0 f366"/>
              <a:gd name="f370" fmla="+- f367 0 f366"/>
              <a:gd name="f371" fmla="*/ f370 1 10972800"/>
              <a:gd name="f372" fmla="*/ f369 1 18288"/>
              <a:gd name="f373" fmla="*/ f366 1 f371"/>
              <a:gd name="f374" fmla="*/ f367 1 f371"/>
              <a:gd name="f375" fmla="*/ f366 1 f372"/>
              <a:gd name="f376" fmla="*/ f368 1 f372"/>
              <a:gd name="f377" fmla="*/ f373 f364 1"/>
              <a:gd name="f378" fmla="*/ f374 f364 1"/>
              <a:gd name="f379" fmla="*/ f376 f365 1"/>
              <a:gd name="f380" fmla="*/ f375 f365 1"/>
            </a:gdLst>
            <a:ahLst/>
            <a:cxnLst>
              <a:cxn ang="3cd4">
                <a:pos x="hc" y="t"/>
              </a:cxn>
              <a:cxn ang="0">
                <a:pos x="r" y="vc"/>
              </a:cxn>
              <a:cxn ang="cd4">
                <a:pos x="hc" y="b"/>
              </a:cxn>
              <a:cxn ang="cd2">
                <a:pos x="l" y="vc"/>
              </a:cxn>
            </a:cxnLst>
            <a:rect l="f377" t="f380" r="f378" b="f379"/>
            <a:pathLst>
              <a:path w="10972800" h="18288"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3" y="f2"/>
                </a:cubicBezTo>
                <a:cubicBezTo>
                  <a:pt x="f94" y="f95"/>
                  <a:pt x="f96" y="f97"/>
                  <a:pt x="f3" y="f4"/>
                </a:cubicBezTo>
                <a:cubicBezTo>
                  <a:pt x="f98" y="f99"/>
                  <a:pt x="f100" y="f101"/>
                  <a:pt x="f102" y="f4"/>
                </a:cubicBezTo>
                <a:cubicBezTo>
                  <a:pt x="f103" y="f104"/>
                  <a:pt x="f105" y="f106"/>
                  <a:pt x="f107" y="f4"/>
                </a:cubicBezTo>
                <a:cubicBezTo>
                  <a:pt x="f108" y="f109"/>
                  <a:pt x="f110" y="f111"/>
                  <a:pt x="f112" y="f4"/>
                </a:cubicBezTo>
                <a:cubicBezTo>
                  <a:pt x="f113" y="f114"/>
                  <a:pt x="f115" y="f116"/>
                  <a:pt x="f117" y="f4"/>
                </a:cubicBezTo>
                <a:cubicBezTo>
                  <a:pt x="f118" y="f119"/>
                  <a:pt x="f120" y="f121"/>
                  <a:pt x="f122" y="f4"/>
                </a:cubicBezTo>
                <a:cubicBezTo>
                  <a:pt x="f123" y="f124"/>
                  <a:pt x="f125" y="f126"/>
                  <a:pt x="f127" y="f4"/>
                </a:cubicBezTo>
                <a:cubicBezTo>
                  <a:pt x="f128" y="f129"/>
                  <a:pt x="f130" y="f131"/>
                  <a:pt x="f132" y="f4"/>
                </a:cubicBezTo>
                <a:cubicBezTo>
                  <a:pt x="f133" y="f134"/>
                  <a:pt x="f135" y="f136"/>
                  <a:pt x="f137" y="f4"/>
                </a:cubicBezTo>
                <a:cubicBezTo>
                  <a:pt x="f138" y="f139"/>
                  <a:pt x="f140" y="f141"/>
                  <a:pt x="f142" y="f4"/>
                </a:cubicBezTo>
                <a:cubicBezTo>
                  <a:pt x="f143" y="f144"/>
                  <a:pt x="f145" y="f146"/>
                  <a:pt x="f147" y="f4"/>
                </a:cubicBezTo>
                <a:cubicBezTo>
                  <a:pt x="f148" y="f149"/>
                  <a:pt x="f150" y="f151"/>
                  <a:pt x="f152" y="f4"/>
                </a:cubicBezTo>
                <a:cubicBezTo>
                  <a:pt x="f153" y="f154"/>
                  <a:pt x="f155" y="f156"/>
                  <a:pt x="f157" y="f4"/>
                </a:cubicBezTo>
                <a:cubicBezTo>
                  <a:pt x="f158" y="f159"/>
                  <a:pt x="f160" y="f161"/>
                  <a:pt x="f162" y="f4"/>
                </a:cubicBezTo>
                <a:cubicBezTo>
                  <a:pt x="f163" y="f164"/>
                  <a:pt x="f165" y="f166"/>
                  <a:pt x="f167" y="f4"/>
                </a:cubicBezTo>
                <a:cubicBezTo>
                  <a:pt x="f168" y="f169"/>
                  <a:pt x="f170" y="f171"/>
                  <a:pt x="f172" y="f4"/>
                </a:cubicBezTo>
                <a:cubicBezTo>
                  <a:pt x="f173" y="f174"/>
                  <a:pt x="f175" y="f176"/>
                  <a:pt x="f177" y="f4"/>
                </a:cubicBezTo>
                <a:cubicBezTo>
                  <a:pt x="f178" y="f179"/>
                  <a:pt x="f180" y="f181"/>
                  <a:pt x="f2" y="f4"/>
                </a:cubicBezTo>
                <a:cubicBezTo>
                  <a:pt x="f182" y="f183"/>
                  <a:pt x="f184" y="f185"/>
                  <a:pt x="f2" y="f2"/>
                </a:cubicBezTo>
                <a:close/>
              </a:path>
              <a:path w="10972800" h="18288">
                <a:moveTo>
                  <a:pt x="f2" y="f2"/>
                </a:moveTo>
                <a:cubicBezTo>
                  <a:pt x="f186" y="f187"/>
                  <a:pt x="f188" y="f189"/>
                  <a:pt x="f190" y="f2"/>
                </a:cubicBezTo>
                <a:cubicBezTo>
                  <a:pt x="f191" y="f192"/>
                  <a:pt x="f193" y="f194"/>
                  <a:pt x="f195" y="f2"/>
                </a:cubicBezTo>
                <a:cubicBezTo>
                  <a:pt x="f196" y="f197"/>
                  <a:pt x="f198" y="f199"/>
                  <a:pt x="f200" y="f2"/>
                </a:cubicBezTo>
                <a:cubicBezTo>
                  <a:pt x="f201" y="f202"/>
                  <a:pt x="f203" y="f204"/>
                  <a:pt x="f205" y="f2"/>
                </a:cubicBezTo>
                <a:cubicBezTo>
                  <a:pt x="f206" y="f207"/>
                  <a:pt x="f208" y="f209"/>
                  <a:pt x="f210" y="f2"/>
                </a:cubicBezTo>
                <a:cubicBezTo>
                  <a:pt x="f211" y="f212"/>
                  <a:pt x="f213" y="f214"/>
                  <a:pt x="f215" y="f2"/>
                </a:cubicBezTo>
                <a:cubicBezTo>
                  <a:pt x="f216" y="f217"/>
                  <a:pt x="f218" y="f219"/>
                  <a:pt x="f220" y="f2"/>
                </a:cubicBezTo>
                <a:cubicBezTo>
                  <a:pt x="f221" y="f222"/>
                  <a:pt x="f223" y="f224"/>
                  <a:pt x="f225" y="f2"/>
                </a:cubicBezTo>
                <a:cubicBezTo>
                  <a:pt x="f226" y="f227"/>
                  <a:pt x="f228" y="f229"/>
                  <a:pt x="f230" y="f2"/>
                </a:cubicBezTo>
                <a:cubicBezTo>
                  <a:pt x="f231" y="f232"/>
                  <a:pt x="f233" y="f234"/>
                  <a:pt x="f235" y="f2"/>
                </a:cubicBezTo>
                <a:cubicBezTo>
                  <a:pt x="f236" y="f237"/>
                  <a:pt x="f238" y="f239"/>
                  <a:pt x="f59" y="f2"/>
                </a:cubicBezTo>
                <a:cubicBezTo>
                  <a:pt x="f240" y="f241"/>
                  <a:pt x="f242" y="f243"/>
                  <a:pt x="f244" y="f2"/>
                </a:cubicBezTo>
                <a:cubicBezTo>
                  <a:pt x="f245" y="f246"/>
                  <a:pt x="f247" y="f248"/>
                  <a:pt x="f249" y="f2"/>
                </a:cubicBezTo>
                <a:cubicBezTo>
                  <a:pt x="f250" y="f251"/>
                  <a:pt x="f252" y="f253"/>
                  <a:pt x="f254" y="f2"/>
                </a:cubicBezTo>
                <a:cubicBezTo>
                  <a:pt x="f255" y="f256"/>
                  <a:pt x="f257" y="f258"/>
                  <a:pt x="f259" y="f2"/>
                </a:cubicBezTo>
                <a:cubicBezTo>
                  <a:pt x="f260" y="f261"/>
                  <a:pt x="f262" y="f263"/>
                  <a:pt x="f3" y="f2"/>
                </a:cubicBezTo>
                <a:cubicBezTo>
                  <a:pt x="f264" y="f265"/>
                  <a:pt x="f266" y="f267"/>
                  <a:pt x="f3" y="f4"/>
                </a:cubicBezTo>
                <a:cubicBezTo>
                  <a:pt x="f268" y="f269"/>
                  <a:pt x="f270" y="f271"/>
                  <a:pt x="f272" y="f4"/>
                </a:cubicBezTo>
                <a:cubicBezTo>
                  <a:pt x="f273" y="f274"/>
                  <a:pt x="f275" y="f276"/>
                  <a:pt x="f277" y="f4"/>
                </a:cubicBezTo>
                <a:cubicBezTo>
                  <a:pt x="f278" y="f279"/>
                  <a:pt x="f280" y="f281"/>
                  <a:pt x="f112" y="f4"/>
                </a:cubicBezTo>
                <a:cubicBezTo>
                  <a:pt x="f282" y="f283"/>
                  <a:pt x="f284" y="f285"/>
                  <a:pt x="f286" y="f4"/>
                </a:cubicBezTo>
                <a:cubicBezTo>
                  <a:pt x="f287" y="f288"/>
                  <a:pt x="f289" y="f290"/>
                  <a:pt x="f291" y="f4"/>
                </a:cubicBezTo>
                <a:cubicBezTo>
                  <a:pt x="f292" y="f293"/>
                  <a:pt x="f294" y="f295"/>
                  <a:pt x="f127" y="f4"/>
                </a:cubicBezTo>
                <a:cubicBezTo>
                  <a:pt x="f296" y="f297"/>
                  <a:pt x="f298" y="f299"/>
                  <a:pt x="f300" y="f4"/>
                </a:cubicBezTo>
                <a:cubicBezTo>
                  <a:pt x="f301" y="f302"/>
                  <a:pt x="f303" y="f304"/>
                  <a:pt x="f305" y="f4"/>
                </a:cubicBezTo>
                <a:cubicBezTo>
                  <a:pt x="f306" y="f307"/>
                  <a:pt x="f308" y="f309"/>
                  <a:pt x="f310" y="f4"/>
                </a:cubicBezTo>
                <a:cubicBezTo>
                  <a:pt x="f311" y="f312"/>
                  <a:pt x="f313" y="f314"/>
                  <a:pt x="f315" y="f4"/>
                </a:cubicBezTo>
                <a:cubicBezTo>
                  <a:pt x="f316" y="f317"/>
                  <a:pt x="f318" y="f319"/>
                  <a:pt x="f320" y="f4"/>
                </a:cubicBezTo>
                <a:cubicBezTo>
                  <a:pt x="f321" y="f322"/>
                  <a:pt x="f323" y="f324"/>
                  <a:pt x="f325" y="f4"/>
                </a:cubicBezTo>
                <a:cubicBezTo>
                  <a:pt x="f326" y="f327"/>
                  <a:pt x="f328" y="f329"/>
                  <a:pt x="f330" y="f4"/>
                </a:cubicBezTo>
                <a:cubicBezTo>
                  <a:pt x="f331" y="f332"/>
                  <a:pt x="f333" y="f334"/>
                  <a:pt x="f335" y="f4"/>
                </a:cubicBezTo>
                <a:cubicBezTo>
                  <a:pt x="f336" y="f337"/>
                  <a:pt x="f338" y="f339"/>
                  <a:pt x="f340" y="f4"/>
                </a:cubicBezTo>
                <a:cubicBezTo>
                  <a:pt x="f341" y="f342"/>
                  <a:pt x="f343" y="f344"/>
                  <a:pt x="f345" y="f4"/>
                </a:cubicBezTo>
                <a:cubicBezTo>
                  <a:pt x="f346" y="f347"/>
                  <a:pt x="f348" y="f349"/>
                  <a:pt x="f350" y="f4"/>
                </a:cubicBezTo>
                <a:cubicBezTo>
                  <a:pt x="f351" y="f352"/>
                  <a:pt x="f353" y="f354"/>
                  <a:pt x="f355" y="f4"/>
                </a:cubicBezTo>
                <a:cubicBezTo>
                  <a:pt x="f356" y="f357"/>
                  <a:pt x="f358" y="f359"/>
                  <a:pt x="f2" y="f4"/>
                </a:cubicBezTo>
                <a:cubicBezTo>
                  <a:pt x="f360" y="f361"/>
                  <a:pt x="f362" y="f363"/>
                  <a:pt x="f2" y="f2"/>
                </a:cubicBezTo>
                <a:close/>
              </a:path>
            </a:pathLst>
          </a:custGeom>
          <a:solidFill>
            <a:srgbClr val="E97132">
              <a:alpha val="75000"/>
            </a:srgbClr>
          </a:solidFill>
          <a:ln w="44280" cap="rnd">
            <a:solidFill>
              <a:srgbClr val="E97132">
                <a:alpha val="75000"/>
              </a:srgbClr>
            </a:solidFill>
            <a:prstDash val="solid"/>
            <a:round/>
          </a:ln>
        </p:spPr>
        <p:txBody>
          <a:bodyPr vert="horz" wrap="square" lIns="91440" tIns="45720" rIns="91440" bIns="45720" anchor="ctr" anchorCtr="1" compatLnSpc="0">
            <a:no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Liberation Sans" pitchFamily="18"/>
              <a:ea typeface="Microsoft YaHei" pitchFamily="2"/>
              <a:cs typeface="Lucida Sans" pitchFamily="2"/>
            </a:endParaRPr>
          </a:p>
        </p:txBody>
      </p:sp>
      <p:sp>
        <p:nvSpPr>
          <p:cNvPr id="5" name="Google Shape;200;p9">
            <a:extLst>
              <a:ext uri="{FF2B5EF4-FFF2-40B4-BE49-F238E27FC236}">
                <a16:creationId xmlns:a16="http://schemas.microsoft.com/office/drawing/2014/main" id="{7A025504-56D0-3AF0-A2FF-57788AAB5AA9}"/>
              </a:ext>
            </a:extLst>
          </p:cNvPr>
          <p:cNvSpPr txBox="1">
            <a:spLocks noGrp="1"/>
          </p:cNvSpPr>
          <p:nvPr>
            <p:ph idx="1"/>
          </p:nvPr>
        </p:nvSpPr>
        <p:spPr>
          <a:xfrm>
            <a:off x="572400" y="2071439"/>
            <a:ext cx="6713640" cy="4119120"/>
          </a:xfrm>
        </p:spPr>
        <p:txBody>
          <a:bodyPr lIns="91440" tIns="45720" rIns="91440" bIns="45720"/>
          <a:lstStyle/>
          <a:p>
            <a:pPr marL="0" lvl="0" indent="0" hangingPunct="1">
              <a:spcBef>
                <a:spcPts val="0"/>
              </a:spcBef>
              <a:buNone/>
            </a:pPr>
            <a:r>
              <a:rPr lang="en-IE" sz="2000">
                <a:latin typeface="Arial" pitchFamily="18"/>
                <a:cs typeface="Arial" pitchFamily="2"/>
              </a:rPr>
              <a:t>A Closed Space is a closed group of people discussing a particular orientation.</a:t>
            </a:r>
            <a:br>
              <a:rPr lang="en-IE" sz="2000">
                <a:latin typeface="Arial" pitchFamily="18"/>
                <a:cs typeface="Arial" pitchFamily="2"/>
              </a:rPr>
            </a:br>
            <a:br>
              <a:rPr lang="en-IE" sz="2000">
                <a:latin typeface="Arial" pitchFamily="18"/>
                <a:cs typeface="Arial" pitchFamily="2"/>
              </a:rPr>
            </a:br>
            <a:r>
              <a:rPr lang="en-IE" sz="2000">
                <a:latin typeface="Arial" pitchFamily="18"/>
                <a:cs typeface="Arial" pitchFamily="2"/>
              </a:rPr>
              <a:t>It is “Closed” in that only people of that orientation, or questioning, can come.</a:t>
            </a:r>
            <a:br>
              <a:rPr lang="en-IE" sz="2000">
                <a:latin typeface="Arial" pitchFamily="18"/>
                <a:cs typeface="Arial" pitchFamily="2"/>
              </a:rPr>
            </a:br>
            <a:br>
              <a:rPr lang="en-IE" sz="2000">
                <a:latin typeface="Arial" pitchFamily="18"/>
                <a:cs typeface="Arial" pitchFamily="2"/>
              </a:rPr>
            </a:br>
            <a:r>
              <a:rPr lang="en-IE" sz="2000">
                <a:latin typeface="Arial" pitchFamily="18"/>
                <a:cs typeface="Arial" pitchFamily="2"/>
              </a:rPr>
              <a:t>Very good to discuss experiences, relate to other students who have gone down the same path as you.</a:t>
            </a:r>
          </a:p>
          <a:p>
            <a:pPr marL="0" lvl="0" indent="0" hangingPunct="1">
              <a:spcBef>
                <a:spcPts val="601"/>
              </a:spcBef>
              <a:buNone/>
            </a:pPr>
            <a:br>
              <a:rPr lang="en-IE" sz="2000">
                <a:latin typeface="Arial" pitchFamily="18"/>
                <a:cs typeface="Arial" pitchFamily="2"/>
              </a:rPr>
            </a:br>
            <a:r>
              <a:rPr lang="en-IE" sz="2000">
                <a:latin typeface="Arial" pitchFamily="18"/>
                <a:cs typeface="Arial" pitchFamily="2"/>
              </a:rPr>
              <a:t>Previous Closed Space formats, MLM, WLW, Bi+, Trans &amp; NB, Aro-ace, International Students, Ethnic Minorities and more!</a:t>
            </a:r>
          </a:p>
          <a:p>
            <a:pPr marL="0" lvl="0" indent="0" hangingPunct="1">
              <a:spcBef>
                <a:spcPts val="601"/>
              </a:spcBef>
              <a:buNone/>
            </a:pPr>
            <a:endParaRPr lang="en-IE" sz="2000">
              <a:latin typeface="Arial" pitchFamily="18"/>
              <a:cs typeface="Arial" pitchFamily="2"/>
            </a:endParaRPr>
          </a:p>
        </p:txBody>
      </p:sp>
      <p:pic>
        <p:nvPicPr>
          <p:cNvPr id="6" name="Google Shape;201;p9">
            <a:extLst>
              <a:ext uri="{FF2B5EF4-FFF2-40B4-BE49-F238E27FC236}">
                <a16:creationId xmlns:a16="http://schemas.microsoft.com/office/drawing/2014/main" id="{05A9A566-59B6-51D5-4E3A-1D4B5B96CA04}"/>
              </a:ext>
            </a:extLst>
          </p:cNvPr>
          <p:cNvPicPr>
            <a:picLocks noChangeAspect="1"/>
          </p:cNvPicPr>
          <p:nvPr/>
        </p:nvPicPr>
        <p:blipFill>
          <a:blip r:embed="rId3">
            <a:alphaModFix/>
          </a:blip>
          <a:srcRect l="1004" r="2789" b="-3"/>
          <a:stretch>
            <a:fillRect/>
          </a:stretch>
        </p:blipFill>
        <p:spPr>
          <a:xfrm>
            <a:off x="7199279" y="1053360"/>
            <a:ext cx="4803480" cy="5768280"/>
          </a:xfrm>
          <a:prstGeom prst="rect">
            <a:avLst/>
          </a:prstGeom>
          <a:noFill/>
          <a:ln cap="flat">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7;p10">
            <a:extLst>
              <a:ext uri="{FF2B5EF4-FFF2-40B4-BE49-F238E27FC236}">
                <a16:creationId xmlns:a16="http://schemas.microsoft.com/office/drawing/2014/main" id="{FDB22484-9932-BBE6-DCE7-3ED74AD1104A}"/>
              </a:ext>
            </a:extLst>
          </p:cNvPr>
          <p:cNvSpPr/>
          <p:nvPr/>
        </p:nvSpPr>
        <p:spPr>
          <a:xfrm>
            <a:off x="0" y="0"/>
            <a:ext cx="12188879" cy="6858000"/>
          </a:xfrm>
          <a:prstGeom prst="rect">
            <a:avLst/>
          </a:prstGeom>
          <a:solidFill>
            <a:srgbClr val="FFFFCC"/>
          </a:solidFill>
          <a:ln cap="flat">
            <a:noFill/>
            <a:prstDash val="solid"/>
          </a:ln>
        </p:spPr>
        <p:txBody>
          <a:bodyPr vert="horz" wrap="square" lIns="91440" tIns="45720" rIns="91440" bIns="45720" anchor="ctr" anchorCtr="1" compatLnSpc="0">
            <a:no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Liberation Sans" pitchFamily="18"/>
              <a:ea typeface="Microsoft YaHei" pitchFamily="2"/>
              <a:cs typeface="Lucida Sans" pitchFamily="2"/>
            </a:endParaRPr>
          </a:p>
        </p:txBody>
      </p:sp>
      <p:sp>
        <p:nvSpPr>
          <p:cNvPr id="3" name="Google Shape;208;p10">
            <a:extLst>
              <a:ext uri="{FF2B5EF4-FFF2-40B4-BE49-F238E27FC236}">
                <a16:creationId xmlns:a16="http://schemas.microsoft.com/office/drawing/2014/main" id="{BDEC1A38-91F3-01D8-5F3E-5B0CC11E342B}"/>
              </a:ext>
            </a:extLst>
          </p:cNvPr>
          <p:cNvSpPr txBox="1">
            <a:spLocks noGrp="1"/>
          </p:cNvSpPr>
          <p:nvPr>
            <p:ph type="title"/>
          </p:nvPr>
        </p:nvSpPr>
        <p:spPr>
          <a:xfrm>
            <a:off x="572400" y="238680"/>
            <a:ext cx="11046960" cy="1434240"/>
          </a:xfrm>
        </p:spPr>
        <p:txBody>
          <a:bodyPr anchor="b"/>
          <a:lstStyle/>
          <a:p>
            <a:pPr lvl="0"/>
            <a:r>
              <a:rPr lang="en-IE" sz="5400" b="1"/>
              <a:t>QSoc Points of Contact</a:t>
            </a:r>
          </a:p>
        </p:txBody>
      </p:sp>
      <p:sp>
        <p:nvSpPr>
          <p:cNvPr id="4" name="Google Shape;209;p10">
            <a:extLst>
              <a:ext uri="{FF2B5EF4-FFF2-40B4-BE49-F238E27FC236}">
                <a16:creationId xmlns:a16="http://schemas.microsoft.com/office/drawing/2014/main" id="{4B14F649-AC8F-AC60-525F-F30A90E7B45F}"/>
              </a:ext>
            </a:extLst>
          </p:cNvPr>
          <p:cNvSpPr/>
          <p:nvPr/>
        </p:nvSpPr>
        <p:spPr>
          <a:xfrm>
            <a:off x="572400" y="1767600"/>
            <a:ext cx="10972799" cy="18360"/>
          </a:xfrm>
          <a:custGeom>
            <a:avLst/>
            <a:gdLst>
              <a:gd name="f0" fmla="val w"/>
              <a:gd name="f1" fmla="val h"/>
              <a:gd name="f2" fmla="val 0"/>
              <a:gd name="f3" fmla="val 10972800"/>
              <a:gd name="f4" fmla="val 18288"/>
              <a:gd name="f5" fmla="val 165916"/>
              <a:gd name="f6" fmla="val -1866"/>
              <a:gd name="f7" fmla="val 188720"/>
              <a:gd name="f8" fmla="val 13756"/>
              <a:gd name="f9" fmla="val 356616"/>
              <a:gd name="f10" fmla="val 524512"/>
              <a:gd name="f11" fmla="val -13756"/>
              <a:gd name="f12" fmla="val 734781"/>
              <a:gd name="f13" fmla="val 8922"/>
              <a:gd name="f14" fmla="val 1042416"/>
              <a:gd name="f15" fmla="val 1350051"/>
              <a:gd name="f16" fmla="val -8922"/>
              <a:gd name="f17" fmla="val 1595982"/>
              <a:gd name="f18" fmla="val -26315"/>
              <a:gd name="f19" fmla="val 1947672"/>
              <a:gd name="f20" fmla="val 2299362"/>
              <a:gd name="f21" fmla="val 26315"/>
              <a:gd name="f22" fmla="val 2292691"/>
              <a:gd name="f23" fmla="val -19526"/>
              <a:gd name="f24" fmla="val 2633472"/>
              <a:gd name="f25" fmla="val 2974253"/>
              <a:gd name="f26" fmla="val 19526"/>
              <a:gd name="f27" fmla="val 2857309"/>
              <a:gd name="f28" fmla="val 10773"/>
              <a:gd name="f29" fmla="val 2990088"/>
              <a:gd name="f30" fmla="val 3122867"/>
              <a:gd name="f31" fmla="val -10773"/>
              <a:gd name="f32" fmla="val 3359343"/>
              <a:gd name="f33" fmla="val 7194"/>
              <a:gd name="f34" fmla="val 3456432"/>
              <a:gd name="f35" fmla="val 3553521"/>
              <a:gd name="f36" fmla="val -7194"/>
              <a:gd name="f37" fmla="val 4136258"/>
              <a:gd name="f38" fmla="val 5108"/>
              <a:gd name="f39" fmla="val 4361688"/>
              <a:gd name="f40" fmla="val 4587118"/>
              <a:gd name="f41" fmla="val -5108"/>
              <a:gd name="f42" fmla="val 4992424"/>
              <a:gd name="f43" fmla="val -42958"/>
              <a:gd name="f44" fmla="val 5266944"/>
              <a:gd name="f45" fmla="val 5541464"/>
              <a:gd name="f46" fmla="val 42958"/>
              <a:gd name="f47" fmla="val 5882966"/>
              <a:gd name="f48" fmla="val -3430"/>
              <a:gd name="f49" fmla="val 6172200"/>
              <a:gd name="f50" fmla="val 6461434"/>
              <a:gd name="f51" fmla="val 3430"/>
              <a:gd name="f52" fmla="val 6432127"/>
              <a:gd name="f53" fmla="val 6688"/>
              <a:gd name="f54" fmla="val 6528816"/>
              <a:gd name="f55" fmla="val 6625505"/>
              <a:gd name="f56" fmla="val -6688"/>
              <a:gd name="f57" fmla="val 6916805"/>
              <a:gd name="f58" fmla="val -436"/>
              <a:gd name="f59" fmla="val 7214616"/>
              <a:gd name="f60" fmla="val 7512427"/>
              <a:gd name="f61" fmla="val 436"/>
              <a:gd name="f62" fmla="val 7626159"/>
              <a:gd name="f63" fmla="val -6909"/>
              <a:gd name="f64" fmla="val 7790688"/>
              <a:gd name="f65" fmla="val 7955217"/>
              <a:gd name="f66" fmla="val 6909"/>
              <a:gd name="f67" fmla="val 8048891"/>
              <a:gd name="f68" fmla="val 15307"/>
              <a:gd name="f69" fmla="val 8147304"/>
              <a:gd name="f70" fmla="val 8245717"/>
              <a:gd name="f71" fmla="val -15307"/>
              <a:gd name="f72" fmla="val 8645618"/>
              <a:gd name="f73" fmla="val -11734"/>
              <a:gd name="f74" fmla="val 9052560"/>
              <a:gd name="f75" fmla="val 9459502"/>
              <a:gd name="f76" fmla="val 11734"/>
              <a:gd name="f77" fmla="val 9320584"/>
              <a:gd name="f78" fmla="val 8388"/>
              <a:gd name="f79" fmla="val 9409176"/>
              <a:gd name="f80" fmla="val 9497768"/>
              <a:gd name="f81" fmla="val -8388"/>
              <a:gd name="f82" fmla="val 9644192"/>
              <a:gd name="f83" fmla="val 8379"/>
              <a:gd name="f84" fmla="val 9765792"/>
              <a:gd name="f85" fmla="val 9887392"/>
              <a:gd name="f86" fmla="val -8379"/>
              <a:gd name="f87" fmla="val 10105220"/>
              <a:gd name="f88" fmla="val -12663"/>
              <a:gd name="f89" fmla="val 10341864"/>
              <a:gd name="f90" fmla="val 10578508"/>
              <a:gd name="f91" fmla="val 12663"/>
              <a:gd name="f92" fmla="val 10773103"/>
              <a:gd name="f93" fmla="val -5786"/>
              <a:gd name="f94" fmla="val 10972146"/>
              <a:gd name="f95" fmla="val 8818"/>
              <a:gd name="f96" fmla="val 10972240"/>
              <a:gd name="f97" fmla="val 13823"/>
              <a:gd name="f98" fmla="val 10588778"/>
              <a:gd name="f99" fmla="val 31598"/>
              <a:gd name="f100" fmla="val 10543381"/>
              <a:gd name="f101" fmla="val -12698"/>
              <a:gd name="f102" fmla="val 10177272"/>
              <a:gd name="f103" fmla="val 9811163"/>
              <a:gd name="f104" fmla="val 49274"/>
              <a:gd name="f105" fmla="val 9996817"/>
              <a:gd name="f106" fmla="val 25662"/>
              <a:gd name="f107" fmla="val 9820656"/>
              <a:gd name="f108" fmla="val 9644495"/>
              <a:gd name="f109" fmla="val 10914"/>
              <a:gd name="f110" fmla="val 9607007"/>
              <a:gd name="f111" fmla="val 31631"/>
              <a:gd name="f112" fmla="val 9464040"/>
              <a:gd name="f113" fmla="val 9321073"/>
              <a:gd name="f114" fmla="val 4945"/>
              <a:gd name="f115" fmla="val 9114189"/>
              <a:gd name="f116" fmla="val 28940"/>
              <a:gd name="f117" fmla="val 8778240"/>
              <a:gd name="f118" fmla="val 8442291"/>
              <a:gd name="f119" fmla="val 7636"/>
              <a:gd name="f120" fmla="val 8594763"/>
              <a:gd name="f121" fmla="val 987"/>
              <a:gd name="f122" fmla="val 8421624"/>
              <a:gd name="f123" fmla="val 8248485"/>
              <a:gd name="f124" fmla="val 35589"/>
              <a:gd name="f125" fmla="val 7929515"/>
              <a:gd name="f126" fmla="val 37573"/>
              <a:gd name="f127" fmla="val 7735824"/>
              <a:gd name="f128" fmla="val 7542133"/>
              <a:gd name="f129" fmla="val -997"/>
              <a:gd name="f130" fmla="val 7252504"/>
              <a:gd name="f131" fmla="val 33858"/>
              <a:gd name="f132" fmla="val 6940296"/>
              <a:gd name="f133" fmla="val 6628088"/>
              <a:gd name="f134" fmla="val 2718"/>
              <a:gd name="f135" fmla="val 6528503"/>
              <a:gd name="f136" fmla="val 48389"/>
              <a:gd name="f137" fmla="val 6254496"/>
              <a:gd name="f138" fmla="val 5980489"/>
              <a:gd name="f139" fmla="val -11813"/>
              <a:gd name="f140" fmla="val 5695784"/>
              <a:gd name="f141" fmla="val -3740"/>
              <a:gd name="f142" fmla="val 5458968"/>
              <a:gd name="f143" fmla="val 5222152"/>
              <a:gd name="f144" fmla="val 40316"/>
              <a:gd name="f145" fmla="val 5010751"/>
              <a:gd name="f146" fmla="val 19095"/>
              <a:gd name="f147" fmla="val 4663440"/>
              <a:gd name="f148" fmla="val 4316129"/>
              <a:gd name="f149" fmla="val 17481"/>
              <a:gd name="f150" fmla="val 4425552"/>
              <a:gd name="f151" fmla="val 1606"/>
              <a:gd name="f152" fmla="val 4306824"/>
              <a:gd name="f153" fmla="val 4188096"/>
              <a:gd name="f154" fmla="val 34970"/>
              <a:gd name="f155" fmla="val 3941535"/>
              <a:gd name="f156" fmla="val 7481"/>
              <a:gd name="f157" fmla="val 3840480"/>
              <a:gd name="f158" fmla="val 3739425"/>
              <a:gd name="f159" fmla="val 29095"/>
              <a:gd name="f160" fmla="val 3402388"/>
              <a:gd name="f161" fmla="val 17641"/>
              <a:gd name="f162" fmla="val 3264408"/>
              <a:gd name="f163" fmla="val 3126428"/>
              <a:gd name="f164" fmla="val 18935"/>
              <a:gd name="f165" fmla="val 2776779"/>
              <a:gd name="f166" fmla="val 9983"/>
              <a:gd name="f167" fmla="val 2578608"/>
              <a:gd name="f168" fmla="val 2380437"/>
              <a:gd name="f169" fmla="val 26593"/>
              <a:gd name="f170" fmla="val 1909468"/>
              <a:gd name="f171" fmla="val 25818"/>
              <a:gd name="f172" fmla="val 1673352"/>
              <a:gd name="f173" fmla="val 1437236"/>
              <a:gd name="f174" fmla="val 10758"/>
              <a:gd name="f175" fmla="val 1131180"/>
              <a:gd name="f176" fmla="val 49884"/>
              <a:gd name="f177" fmla="val 877824"/>
              <a:gd name="f178" fmla="val 624468"/>
              <a:gd name="f179" fmla="val -13308"/>
              <a:gd name="f180" fmla="val 206753"/>
              <a:gd name="f181" fmla="val 2195"/>
              <a:gd name="f182" fmla="val 313"/>
              <a:gd name="f183" fmla="val 10654"/>
              <a:gd name="f184" fmla="val -263"/>
              <a:gd name="f185" fmla="val 4056"/>
              <a:gd name="f186" fmla="val 164017"/>
              <a:gd name="f187" fmla="val -17675"/>
              <a:gd name="f188" fmla="val 309425"/>
              <a:gd name="f189" fmla="val 9913"/>
              <a:gd name="f190" fmla="val 466344"/>
              <a:gd name="f191" fmla="val 623263"/>
              <a:gd name="f192" fmla="val -9913"/>
              <a:gd name="f193" fmla="val 659300"/>
              <a:gd name="f194" fmla="val -14524"/>
              <a:gd name="f195" fmla="val 822960"/>
              <a:gd name="f196" fmla="val 986620"/>
              <a:gd name="f197" fmla="val 14524"/>
              <a:gd name="f198" fmla="val 1105222"/>
              <a:gd name="f199" fmla="val -16481"/>
              <a:gd name="f200" fmla="val 1289304"/>
              <a:gd name="f201" fmla="val 1473386"/>
              <a:gd name="f202" fmla="val 16481"/>
              <a:gd name="f203" fmla="val 1693223"/>
              <a:gd name="f204" fmla="val 26161"/>
              <a:gd name="f205" fmla="val 1975104"/>
              <a:gd name="f206" fmla="val 2256985"/>
              <a:gd name="f207" fmla="val -26161"/>
              <a:gd name="f208" fmla="val 2435781"/>
              <a:gd name="f209" fmla="val 23061"/>
              <a:gd name="f210" fmla="val 2770632"/>
              <a:gd name="f211" fmla="val 3105483"/>
              <a:gd name="f212" fmla="val -23061"/>
              <a:gd name="f213" fmla="val 3247479"/>
              <a:gd name="f214" fmla="val -44011"/>
              <a:gd name="f215" fmla="val 3675888"/>
              <a:gd name="f216" fmla="val 4104297"/>
              <a:gd name="f217" fmla="val 44011"/>
              <a:gd name="f218" fmla="val 4280918"/>
              <a:gd name="f219" fmla="val 4017"/>
              <a:gd name="f220" fmla="val 4581144"/>
              <a:gd name="f221" fmla="val 4881370"/>
              <a:gd name="f222" fmla="val -4017"/>
              <a:gd name="f223" fmla="val 5021699"/>
              <a:gd name="f224" fmla="val -11889"/>
              <a:gd name="f225" fmla="val 5157216"/>
              <a:gd name="f226" fmla="val 5292733"/>
              <a:gd name="f227" fmla="val 11889"/>
              <a:gd name="f228" fmla="val 5603398"/>
              <a:gd name="f229" fmla="val -17698"/>
              <a:gd name="f230" fmla="val 5952744"/>
              <a:gd name="f231" fmla="val 6302090"/>
              <a:gd name="f232" fmla="val 17698"/>
              <a:gd name="f233" fmla="val 6353093"/>
              <a:gd name="f234" fmla="val -11909"/>
              <a:gd name="f235" fmla="val 6638544"/>
              <a:gd name="f236" fmla="val 6923995"/>
              <a:gd name="f237" fmla="val 11909"/>
              <a:gd name="f238" fmla="val 7053404"/>
              <a:gd name="f239" fmla="val 21630"/>
              <a:gd name="f240" fmla="val 7375828"/>
              <a:gd name="f241" fmla="val -21630"/>
              <a:gd name="f242" fmla="val 7837963"/>
              <a:gd name="f243" fmla="val 3886"/>
              <a:gd name="f244" fmla="val 8010144"/>
              <a:gd name="f245" fmla="val 8182325"/>
              <a:gd name="f246" fmla="val -3886"/>
              <a:gd name="f247" fmla="val 8224183"/>
              <a:gd name="f248" fmla="val 16009"/>
              <a:gd name="f249" fmla="val 8366760"/>
              <a:gd name="f250" fmla="val 8509337"/>
              <a:gd name="f251" fmla="val -16009"/>
              <a:gd name="f252" fmla="val 8687920"/>
              <a:gd name="f253" fmla="val -5720"/>
              <a:gd name="f254" fmla="val 8942832"/>
              <a:gd name="f255" fmla="val 9197744"/>
              <a:gd name="f256" fmla="val 5720"/>
              <a:gd name="f257" fmla="val 9368437"/>
              <a:gd name="f258" fmla="val 20479"/>
              <a:gd name="f259" fmla="val 9628632"/>
              <a:gd name="f260" fmla="val 9888827"/>
              <a:gd name="f261" fmla="val -20479"/>
              <a:gd name="f262" fmla="val 10560858"/>
              <a:gd name="f263" fmla="val -20746"/>
              <a:gd name="f264" fmla="val 10972186"/>
              <a:gd name="f265" fmla="val 5722"/>
              <a:gd name="f266" fmla="val 10972980"/>
              <a:gd name="f267" fmla="val 12495"/>
              <a:gd name="f268" fmla="val 10786146"/>
              <a:gd name="f269" fmla="val 12536"/>
              <a:gd name="f270" fmla="val 10623717"/>
              <a:gd name="f271" fmla="val 14033"/>
              <a:gd name="f272" fmla="val 10506456"/>
              <a:gd name="f273" fmla="val 10389195"/>
              <a:gd name="f274" fmla="val 22543"/>
              <a:gd name="f275" fmla="val 10296178"/>
              <a:gd name="f276" fmla="val 20107"/>
              <a:gd name="f277" fmla="val 10149840"/>
              <a:gd name="f278" fmla="val 10003502"/>
              <a:gd name="f279" fmla="val 16469"/>
              <a:gd name="f280" fmla="val 9767530"/>
              <a:gd name="f281" fmla="val 28891"/>
              <a:gd name="f282" fmla="val 9160550"/>
              <a:gd name="f283" fmla="val 7685"/>
              <a:gd name="f284" fmla="val 9229050"/>
              <a:gd name="f285" fmla="val 2659"/>
              <a:gd name="f286" fmla="val 8997696"/>
              <a:gd name="f287" fmla="val 8766342"/>
              <a:gd name="f288" fmla="val 33917"/>
              <a:gd name="f289" fmla="val 8340136"/>
              <a:gd name="f290" fmla="val 34864"/>
              <a:gd name="f291" fmla="val 8092440"/>
              <a:gd name="f292" fmla="val 7844744"/>
              <a:gd name="f293" fmla="val 1712"/>
              <a:gd name="f294" fmla="val 7863720"/>
              <a:gd name="f295" fmla="val 27405"/>
              <a:gd name="f296" fmla="val 7607928"/>
              <a:gd name="f297" fmla="val 9171"/>
              <a:gd name="f298" fmla="val 7323619"/>
              <a:gd name="f299" fmla="val 461"/>
              <a:gd name="f300" fmla="val 7050024"/>
              <a:gd name="f301" fmla="val 6776429"/>
              <a:gd name="f302" fmla="val 36115"/>
              <a:gd name="f303" fmla="val 6787899"/>
              <a:gd name="f304" fmla="val 28206"/>
              <a:gd name="f305" fmla="val 6693408"/>
              <a:gd name="f306" fmla="val 6598917"/>
              <a:gd name="f307" fmla="val 8370"/>
              <a:gd name="f308" fmla="val 6395231"/>
              <a:gd name="f309" fmla="val 19114"/>
              <a:gd name="f310" fmla="val 6227064"/>
              <a:gd name="f311" fmla="val 6058897"/>
              <a:gd name="f312" fmla="val 17462"/>
              <a:gd name="f313" fmla="val 5618582"/>
              <a:gd name="f314" fmla="val 1091"/>
              <a:gd name="f315" fmla="val 5431536"/>
              <a:gd name="f316" fmla="val 5244490"/>
              <a:gd name="f317" fmla="val 35485"/>
              <a:gd name="f318" fmla="val 4729797"/>
              <a:gd name="f319" fmla="val -9650"/>
              <a:gd name="f320" fmla="val 4526280"/>
              <a:gd name="f321" fmla="val 4322763"/>
              <a:gd name="f322" fmla="val 46226"/>
              <a:gd name="f323" fmla="val 4216797"/>
              <a:gd name="f324" fmla="val 756"/>
              <a:gd name="f325" fmla="val 4059936"/>
              <a:gd name="f326" fmla="val 3903075"/>
              <a:gd name="f327" fmla="val 35820"/>
              <a:gd name="f328" fmla="val 3537912"/>
              <a:gd name="f329" fmla="val 42098"/>
              <a:gd name="f330" fmla="val 3374136"/>
              <a:gd name="f331" fmla="val 3210360"/>
              <a:gd name="f332" fmla="val -5522"/>
              <a:gd name="f333" fmla="val 3126842"/>
              <a:gd name="f334" fmla="val 39135"/>
              <a:gd name="f335" fmla="val 2907792"/>
              <a:gd name="f336" fmla="val 2688742"/>
              <a:gd name="f337" fmla="val -2559"/>
              <a:gd name="f338" fmla="val 2490436"/>
              <a:gd name="f339" fmla="val 34100"/>
              <a:gd name="f340" fmla="val 2112264"/>
              <a:gd name="f341" fmla="val 1734092"/>
              <a:gd name="f342" fmla="val 2476"/>
              <a:gd name="f343" fmla="val 1744622"/>
              <a:gd name="f344" fmla="val -7274"/>
              <a:gd name="f345" fmla="val 1536192"/>
              <a:gd name="f346" fmla="val 1327762"/>
              <a:gd name="f347" fmla="val 43850"/>
              <a:gd name="f348" fmla="val 1189025"/>
              <a:gd name="f349" fmla="val 6435"/>
              <a:gd name="f350" fmla="val 1069848"/>
              <a:gd name="f351" fmla="val 950671"/>
              <a:gd name="f352" fmla="val 30141"/>
              <a:gd name="f353" fmla="val 858345"/>
              <a:gd name="f354" fmla="val 33684"/>
              <a:gd name="f355" fmla="val 713232"/>
              <a:gd name="f356" fmla="val 568119"/>
              <a:gd name="f357" fmla="val 2892"/>
              <a:gd name="f358" fmla="val 250292"/>
              <a:gd name="f359" fmla="val 5410"/>
              <a:gd name="f360" fmla="val 465"/>
              <a:gd name="f361" fmla="val 13062"/>
              <a:gd name="f362" fmla="val -894"/>
              <a:gd name="f363" fmla="val 9029"/>
              <a:gd name="f364" fmla="*/ f0 1 10972800"/>
              <a:gd name="f365" fmla="*/ f1 1 18288"/>
              <a:gd name="f366" fmla="val f2"/>
              <a:gd name="f367" fmla="val f3"/>
              <a:gd name="f368" fmla="val f4"/>
              <a:gd name="f369" fmla="+- f368 0 f366"/>
              <a:gd name="f370" fmla="+- f367 0 f366"/>
              <a:gd name="f371" fmla="*/ f370 1 10972800"/>
              <a:gd name="f372" fmla="*/ f369 1 18288"/>
              <a:gd name="f373" fmla="*/ f366 1 f371"/>
              <a:gd name="f374" fmla="*/ f367 1 f371"/>
              <a:gd name="f375" fmla="*/ f366 1 f372"/>
              <a:gd name="f376" fmla="*/ f368 1 f372"/>
              <a:gd name="f377" fmla="*/ f373 f364 1"/>
              <a:gd name="f378" fmla="*/ f374 f364 1"/>
              <a:gd name="f379" fmla="*/ f376 f365 1"/>
              <a:gd name="f380" fmla="*/ f375 f365 1"/>
            </a:gdLst>
            <a:ahLst/>
            <a:cxnLst>
              <a:cxn ang="3cd4">
                <a:pos x="hc" y="t"/>
              </a:cxn>
              <a:cxn ang="0">
                <a:pos x="r" y="vc"/>
              </a:cxn>
              <a:cxn ang="cd4">
                <a:pos x="hc" y="b"/>
              </a:cxn>
              <a:cxn ang="cd2">
                <a:pos x="l" y="vc"/>
              </a:cxn>
            </a:cxnLst>
            <a:rect l="f377" t="f380" r="f378" b="f379"/>
            <a:pathLst>
              <a:path w="10972800" h="18288"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3" y="f2"/>
                </a:cubicBezTo>
                <a:cubicBezTo>
                  <a:pt x="f94" y="f95"/>
                  <a:pt x="f96" y="f97"/>
                  <a:pt x="f3" y="f4"/>
                </a:cubicBezTo>
                <a:cubicBezTo>
                  <a:pt x="f98" y="f99"/>
                  <a:pt x="f100" y="f101"/>
                  <a:pt x="f102" y="f4"/>
                </a:cubicBezTo>
                <a:cubicBezTo>
                  <a:pt x="f103" y="f104"/>
                  <a:pt x="f105" y="f106"/>
                  <a:pt x="f107" y="f4"/>
                </a:cubicBezTo>
                <a:cubicBezTo>
                  <a:pt x="f108" y="f109"/>
                  <a:pt x="f110" y="f111"/>
                  <a:pt x="f112" y="f4"/>
                </a:cubicBezTo>
                <a:cubicBezTo>
                  <a:pt x="f113" y="f114"/>
                  <a:pt x="f115" y="f116"/>
                  <a:pt x="f117" y="f4"/>
                </a:cubicBezTo>
                <a:cubicBezTo>
                  <a:pt x="f118" y="f119"/>
                  <a:pt x="f120" y="f121"/>
                  <a:pt x="f122" y="f4"/>
                </a:cubicBezTo>
                <a:cubicBezTo>
                  <a:pt x="f123" y="f124"/>
                  <a:pt x="f125" y="f126"/>
                  <a:pt x="f127" y="f4"/>
                </a:cubicBezTo>
                <a:cubicBezTo>
                  <a:pt x="f128" y="f129"/>
                  <a:pt x="f130" y="f131"/>
                  <a:pt x="f132" y="f4"/>
                </a:cubicBezTo>
                <a:cubicBezTo>
                  <a:pt x="f133" y="f134"/>
                  <a:pt x="f135" y="f136"/>
                  <a:pt x="f137" y="f4"/>
                </a:cubicBezTo>
                <a:cubicBezTo>
                  <a:pt x="f138" y="f139"/>
                  <a:pt x="f140" y="f141"/>
                  <a:pt x="f142" y="f4"/>
                </a:cubicBezTo>
                <a:cubicBezTo>
                  <a:pt x="f143" y="f144"/>
                  <a:pt x="f145" y="f146"/>
                  <a:pt x="f147" y="f4"/>
                </a:cubicBezTo>
                <a:cubicBezTo>
                  <a:pt x="f148" y="f149"/>
                  <a:pt x="f150" y="f151"/>
                  <a:pt x="f152" y="f4"/>
                </a:cubicBezTo>
                <a:cubicBezTo>
                  <a:pt x="f153" y="f154"/>
                  <a:pt x="f155" y="f156"/>
                  <a:pt x="f157" y="f4"/>
                </a:cubicBezTo>
                <a:cubicBezTo>
                  <a:pt x="f158" y="f159"/>
                  <a:pt x="f160" y="f161"/>
                  <a:pt x="f162" y="f4"/>
                </a:cubicBezTo>
                <a:cubicBezTo>
                  <a:pt x="f163" y="f164"/>
                  <a:pt x="f165" y="f166"/>
                  <a:pt x="f167" y="f4"/>
                </a:cubicBezTo>
                <a:cubicBezTo>
                  <a:pt x="f168" y="f169"/>
                  <a:pt x="f170" y="f171"/>
                  <a:pt x="f172" y="f4"/>
                </a:cubicBezTo>
                <a:cubicBezTo>
                  <a:pt x="f173" y="f174"/>
                  <a:pt x="f175" y="f176"/>
                  <a:pt x="f177" y="f4"/>
                </a:cubicBezTo>
                <a:cubicBezTo>
                  <a:pt x="f178" y="f179"/>
                  <a:pt x="f180" y="f181"/>
                  <a:pt x="f2" y="f4"/>
                </a:cubicBezTo>
                <a:cubicBezTo>
                  <a:pt x="f182" y="f183"/>
                  <a:pt x="f184" y="f185"/>
                  <a:pt x="f2" y="f2"/>
                </a:cubicBezTo>
                <a:close/>
              </a:path>
              <a:path w="10972800" h="18288">
                <a:moveTo>
                  <a:pt x="f2" y="f2"/>
                </a:moveTo>
                <a:cubicBezTo>
                  <a:pt x="f186" y="f187"/>
                  <a:pt x="f188" y="f189"/>
                  <a:pt x="f190" y="f2"/>
                </a:cubicBezTo>
                <a:cubicBezTo>
                  <a:pt x="f191" y="f192"/>
                  <a:pt x="f193" y="f194"/>
                  <a:pt x="f195" y="f2"/>
                </a:cubicBezTo>
                <a:cubicBezTo>
                  <a:pt x="f196" y="f197"/>
                  <a:pt x="f198" y="f199"/>
                  <a:pt x="f200" y="f2"/>
                </a:cubicBezTo>
                <a:cubicBezTo>
                  <a:pt x="f201" y="f202"/>
                  <a:pt x="f203" y="f204"/>
                  <a:pt x="f205" y="f2"/>
                </a:cubicBezTo>
                <a:cubicBezTo>
                  <a:pt x="f206" y="f207"/>
                  <a:pt x="f208" y="f209"/>
                  <a:pt x="f210" y="f2"/>
                </a:cubicBezTo>
                <a:cubicBezTo>
                  <a:pt x="f211" y="f212"/>
                  <a:pt x="f213" y="f214"/>
                  <a:pt x="f215" y="f2"/>
                </a:cubicBezTo>
                <a:cubicBezTo>
                  <a:pt x="f216" y="f217"/>
                  <a:pt x="f218" y="f219"/>
                  <a:pt x="f220" y="f2"/>
                </a:cubicBezTo>
                <a:cubicBezTo>
                  <a:pt x="f221" y="f222"/>
                  <a:pt x="f223" y="f224"/>
                  <a:pt x="f225" y="f2"/>
                </a:cubicBezTo>
                <a:cubicBezTo>
                  <a:pt x="f226" y="f227"/>
                  <a:pt x="f228" y="f229"/>
                  <a:pt x="f230" y="f2"/>
                </a:cubicBezTo>
                <a:cubicBezTo>
                  <a:pt x="f231" y="f232"/>
                  <a:pt x="f233" y="f234"/>
                  <a:pt x="f235" y="f2"/>
                </a:cubicBezTo>
                <a:cubicBezTo>
                  <a:pt x="f236" y="f237"/>
                  <a:pt x="f238" y="f239"/>
                  <a:pt x="f59" y="f2"/>
                </a:cubicBezTo>
                <a:cubicBezTo>
                  <a:pt x="f240" y="f241"/>
                  <a:pt x="f242" y="f243"/>
                  <a:pt x="f244" y="f2"/>
                </a:cubicBezTo>
                <a:cubicBezTo>
                  <a:pt x="f245" y="f246"/>
                  <a:pt x="f247" y="f248"/>
                  <a:pt x="f249" y="f2"/>
                </a:cubicBezTo>
                <a:cubicBezTo>
                  <a:pt x="f250" y="f251"/>
                  <a:pt x="f252" y="f253"/>
                  <a:pt x="f254" y="f2"/>
                </a:cubicBezTo>
                <a:cubicBezTo>
                  <a:pt x="f255" y="f256"/>
                  <a:pt x="f257" y="f258"/>
                  <a:pt x="f259" y="f2"/>
                </a:cubicBezTo>
                <a:cubicBezTo>
                  <a:pt x="f260" y="f261"/>
                  <a:pt x="f262" y="f263"/>
                  <a:pt x="f3" y="f2"/>
                </a:cubicBezTo>
                <a:cubicBezTo>
                  <a:pt x="f264" y="f265"/>
                  <a:pt x="f266" y="f267"/>
                  <a:pt x="f3" y="f4"/>
                </a:cubicBezTo>
                <a:cubicBezTo>
                  <a:pt x="f268" y="f269"/>
                  <a:pt x="f270" y="f271"/>
                  <a:pt x="f272" y="f4"/>
                </a:cubicBezTo>
                <a:cubicBezTo>
                  <a:pt x="f273" y="f274"/>
                  <a:pt x="f275" y="f276"/>
                  <a:pt x="f277" y="f4"/>
                </a:cubicBezTo>
                <a:cubicBezTo>
                  <a:pt x="f278" y="f279"/>
                  <a:pt x="f280" y="f281"/>
                  <a:pt x="f112" y="f4"/>
                </a:cubicBezTo>
                <a:cubicBezTo>
                  <a:pt x="f282" y="f283"/>
                  <a:pt x="f284" y="f285"/>
                  <a:pt x="f286" y="f4"/>
                </a:cubicBezTo>
                <a:cubicBezTo>
                  <a:pt x="f287" y="f288"/>
                  <a:pt x="f289" y="f290"/>
                  <a:pt x="f291" y="f4"/>
                </a:cubicBezTo>
                <a:cubicBezTo>
                  <a:pt x="f292" y="f293"/>
                  <a:pt x="f294" y="f295"/>
                  <a:pt x="f127" y="f4"/>
                </a:cubicBezTo>
                <a:cubicBezTo>
                  <a:pt x="f296" y="f297"/>
                  <a:pt x="f298" y="f299"/>
                  <a:pt x="f300" y="f4"/>
                </a:cubicBezTo>
                <a:cubicBezTo>
                  <a:pt x="f301" y="f302"/>
                  <a:pt x="f303" y="f304"/>
                  <a:pt x="f305" y="f4"/>
                </a:cubicBezTo>
                <a:cubicBezTo>
                  <a:pt x="f306" y="f307"/>
                  <a:pt x="f308" y="f309"/>
                  <a:pt x="f310" y="f4"/>
                </a:cubicBezTo>
                <a:cubicBezTo>
                  <a:pt x="f311" y="f312"/>
                  <a:pt x="f313" y="f314"/>
                  <a:pt x="f315" y="f4"/>
                </a:cubicBezTo>
                <a:cubicBezTo>
                  <a:pt x="f316" y="f317"/>
                  <a:pt x="f318" y="f319"/>
                  <a:pt x="f320" y="f4"/>
                </a:cubicBezTo>
                <a:cubicBezTo>
                  <a:pt x="f321" y="f322"/>
                  <a:pt x="f323" y="f324"/>
                  <a:pt x="f325" y="f4"/>
                </a:cubicBezTo>
                <a:cubicBezTo>
                  <a:pt x="f326" y="f327"/>
                  <a:pt x="f328" y="f329"/>
                  <a:pt x="f330" y="f4"/>
                </a:cubicBezTo>
                <a:cubicBezTo>
                  <a:pt x="f331" y="f332"/>
                  <a:pt x="f333" y="f334"/>
                  <a:pt x="f335" y="f4"/>
                </a:cubicBezTo>
                <a:cubicBezTo>
                  <a:pt x="f336" y="f337"/>
                  <a:pt x="f338" y="f339"/>
                  <a:pt x="f340" y="f4"/>
                </a:cubicBezTo>
                <a:cubicBezTo>
                  <a:pt x="f341" y="f342"/>
                  <a:pt x="f343" y="f344"/>
                  <a:pt x="f345" y="f4"/>
                </a:cubicBezTo>
                <a:cubicBezTo>
                  <a:pt x="f346" y="f347"/>
                  <a:pt x="f348" y="f349"/>
                  <a:pt x="f350" y="f4"/>
                </a:cubicBezTo>
                <a:cubicBezTo>
                  <a:pt x="f351" y="f352"/>
                  <a:pt x="f353" y="f354"/>
                  <a:pt x="f355" y="f4"/>
                </a:cubicBezTo>
                <a:cubicBezTo>
                  <a:pt x="f356" y="f357"/>
                  <a:pt x="f358" y="f359"/>
                  <a:pt x="f2" y="f4"/>
                </a:cubicBezTo>
                <a:cubicBezTo>
                  <a:pt x="f360" y="f361"/>
                  <a:pt x="f362" y="f363"/>
                  <a:pt x="f2" y="f2"/>
                </a:cubicBezTo>
                <a:close/>
              </a:path>
            </a:pathLst>
          </a:custGeom>
          <a:solidFill>
            <a:srgbClr val="E97132">
              <a:alpha val="75000"/>
            </a:srgbClr>
          </a:solidFill>
          <a:ln w="44280" cap="rnd">
            <a:solidFill>
              <a:srgbClr val="E97132">
                <a:alpha val="75000"/>
              </a:srgbClr>
            </a:solidFill>
            <a:prstDash val="solid"/>
            <a:round/>
          </a:ln>
        </p:spPr>
        <p:txBody>
          <a:bodyPr vert="horz" wrap="square" lIns="91440" tIns="45720" rIns="91440" bIns="45720" anchor="ctr" anchorCtr="1" compatLnSpc="0">
            <a:no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Liberation Sans" pitchFamily="18"/>
              <a:ea typeface="Microsoft YaHei" pitchFamily="2"/>
              <a:cs typeface="Lucida Sans" pitchFamily="2"/>
            </a:endParaRPr>
          </a:p>
        </p:txBody>
      </p:sp>
      <p:pic>
        <p:nvPicPr>
          <p:cNvPr id="5" name="Google Shape;210;p10">
            <a:extLst>
              <a:ext uri="{FF2B5EF4-FFF2-40B4-BE49-F238E27FC236}">
                <a16:creationId xmlns:a16="http://schemas.microsoft.com/office/drawing/2014/main" id="{4EAF118D-5DFB-7D74-99B4-A14AC18C181F}"/>
              </a:ext>
            </a:extLst>
          </p:cNvPr>
          <p:cNvPicPr>
            <a:picLocks noChangeAspect="1"/>
          </p:cNvPicPr>
          <p:nvPr/>
        </p:nvPicPr>
        <p:blipFill>
          <a:blip r:embed="rId3">
            <a:alphaModFix/>
          </a:blip>
          <a:srcRect r="5739"/>
          <a:stretch>
            <a:fillRect/>
          </a:stretch>
        </p:blipFill>
        <p:spPr>
          <a:xfrm>
            <a:off x="572400" y="2001960"/>
            <a:ext cx="3943800" cy="4183920"/>
          </a:xfrm>
          <a:prstGeom prst="rect">
            <a:avLst/>
          </a:prstGeom>
          <a:noFill/>
          <a:ln cap="flat">
            <a:noFill/>
          </a:ln>
        </p:spPr>
      </p:pic>
      <p:sp>
        <p:nvSpPr>
          <p:cNvPr id="6" name="Google Shape;211;p10">
            <a:extLst>
              <a:ext uri="{FF2B5EF4-FFF2-40B4-BE49-F238E27FC236}">
                <a16:creationId xmlns:a16="http://schemas.microsoft.com/office/drawing/2014/main" id="{6D5B0F05-3785-7445-D89B-B60E75D2BB55}"/>
              </a:ext>
            </a:extLst>
          </p:cNvPr>
          <p:cNvSpPr txBox="1">
            <a:spLocks noGrp="1"/>
          </p:cNvSpPr>
          <p:nvPr>
            <p:ph idx="1"/>
          </p:nvPr>
        </p:nvSpPr>
        <p:spPr>
          <a:xfrm>
            <a:off x="4906079" y="2071439"/>
            <a:ext cx="6713640" cy="4114800"/>
          </a:xfrm>
        </p:spPr>
        <p:txBody>
          <a:bodyPr lIns="91440" tIns="45720" rIns="91440" bIns="45720"/>
          <a:lstStyle/>
          <a:p>
            <a:pPr marL="0" lvl="0" indent="0" hangingPunct="1">
              <a:spcBef>
                <a:spcPts val="0"/>
              </a:spcBef>
              <a:buNone/>
            </a:pPr>
            <a:endParaRPr lang="en-IE" sz="2200">
              <a:latin typeface="Arial" pitchFamily="18"/>
              <a:cs typeface="Arial" pitchFamily="2"/>
            </a:endParaRPr>
          </a:p>
          <a:p>
            <a:pPr marL="0" lvl="0" indent="0" hangingPunct="1">
              <a:spcBef>
                <a:spcPts val="601"/>
              </a:spcBef>
              <a:buNone/>
            </a:pPr>
            <a:r>
              <a:rPr lang="en-IE" sz="2200">
                <a:latin typeface="Arial" pitchFamily="18"/>
                <a:cs typeface="Arial" pitchFamily="2"/>
              </a:rPr>
              <a:t>If you have a general query, DM us on Instagram at @q_soc or email us at </a:t>
            </a:r>
            <a:r>
              <a:rPr lang="en-IE" sz="2200" u="sng">
                <a:solidFill>
                  <a:srgbClr val="467886"/>
                </a:solidFill>
                <a:latin typeface="Arial" pitchFamily="18"/>
                <a:cs typeface="Arial" pitchFamily="2"/>
                <a:hlinkClick r:id="rId4">
                  <a:extLst>
                    <a:ext uri="{A12FA001-AC4F-418D-AE19-62706E023703}">
                      <ahyp:hlinkClr xmlns:ahyp="http://schemas.microsoft.com/office/drawing/2018/hyperlinkcolor" val="tx"/>
                    </a:ext>
                  </a:extLst>
                </a:hlinkClick>
              </a:rPr>
              <a:t>lgbisoc@csc.tcd.ie</a:t>
            </a:r>
            <a:r>
              <a:rPr lang="en-IE" sz="2200">
                <a:latin typeface="Arial" pitchFamily="18"/>
                <a:cs typeface="Arial" pitchFamily="2"/>
              </a:rPr>
              <a:t>! We try to respond to every message within a few days. If you’d like a member of our committee to meet you before an event, do contact us here.</a:t>
            </a:r>
          </a:p>
          <a:p>
            <a:pPr marL="0" lvl="0" indent="0" hangingPunct="1">
              <a:spcBef>
                <a:spcPts val="601"/>
              </a:spcBef>
              <a:buNone/>
            </a:pPr>
            <a:endParaRPr lang="en-IE" sz="2200">
              <a:latin typeface="Arial" pitchFamily="18"/>
              <a:cs typeface="Arial" pitchFamily="2"/>
            </a:endParaRPr>
          </a:p>
          <a:p>
            <a:pPr marL="0" lvl="0" indent="0" hangingPunct="1">
              <a:spcBef>
                <a:spcPts val="601"/>
              </a:spcBef>
              <a:spcAft>
                <a:spcPts val="601"/>
              </a:spcAft>
              <a:buNone/>
            </a:pPr>
            <a:r>
              <a:rPr lang="en-IE" sz="2200" b="1" u="sng">
                <a:latin typeface="Arial" pitchFamily="18"/>
                <a:cs typeface="Arial" pitchFamily="2"/>
              </a:rPr>
              <a:t>Inclusions Officer: (That’s me!)</a:t>
            </a:r>
            <a:br>
              <a:rPr lang="en-IE" sz="2200" b="1" u="sng">
                <a:latin typeface="Arial" pitchFamily="18"/>
                <a:cs typeface="Arial" pitchFamily="2"/>
              </a:rPr>
            </a:br>
            <a:br>
              <a:rPr lang="en-IE" sz="2200">
                <a:latin typeface="Arial" pitchFamily="18"/>
                <a:cs typeface="Arial" pitchFamily="2"/>
              </a:rPr>
            </a:br>
            <a:r>
              <a:rPr lang="en-IE" sz="2200">
                <a:latin typeface="Arial" pitchFamily="18"/>
                <a:cs typeface="Arial" pitchFamily="2"/>
              </a:rPr>
              <a:t>If you want a more personal chat or guidance in how to get included with QSoc, you can reach out to our Inclusions Officer at </a:t>
            </a:r>
            <a:r>
              <a:rPr lang="en-IE" sz="2200" b="1" u="sng">
                <a:solidFill>
                  <a:srgbClr val="467886"/>
                </a:solidFill>
                <a:latin typeface="Roboto" pitchFamily="18"/>
                <a:ea typeface="Roboto" pitchFamily="2"/>
                <a:cs typeface="Roboto" pitchFamily="2"/>
                <a:hlinkClick r:id="rId5">
                  <a:extLst>
                    <a:ext uri="{A12FA001-AC4F-418D-AE19-62706E023703}">
                      <ahyp:hlinkClr xmlns:ahyp="http://schemas.microsoft.com/office/drawing/2018/hyperlinkcolor" val="tx"/>
                    </a:ext>
                  </a:extLst>
                </a:hlinkClick>
              </a:rPr>
              <a:t>qsocinclusions@csc.tcd.ie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42;p13">
            <a:extLst>
              <a:ext uri="{FF2B5EF4-FFF2-40B4-BE49-F238E27FC236}">
                <a16:creationId xmlns:a16="http://schemas.microsoft.com/office/drawing/2014/main" id="{7CE54CD1-C12F-F9DD-2E85-644C5156F608}"/>
              </a:ext>
            </a:extLst>
          </p:cNvPr>
          <p:cNvSpPr txBox="1">
            <a:spLocks noGrp="1"/>
          </p:cNvSpPr>
          <p:nvPr>
            <p:ph type="title"/>
          </p:nvPr>
        </p:nvSpPr>
        <p:spPr/>
        <p:txBody>
          <a:bodyPr/>
          <a:lstStyle/>
          <a:p>
            <a:pPr lvl="0"/>
            <a:r>
              <a:rPr lang="en-IE" b="1" u="sng"/>
              <a:t>Coffee Hours!!</a:t>
            </a:r>
          </a:p>
        </p:txBody>
      </p:sp>
      <p:sp>
        <p:nvSpPr>
          <p:cNvPr id="3" name="Google Shape;243;p13">
            <a:extLst>
              <a:ext uri="{FF2B5EF4-FFF2-40B4-BE49-F238E27FC236}">
                <a16:creationId xmlns:a16="http://schemas.microsoft.com/office/drawing/2014/main" id="{CC3EC9EF-5F68-B3E0-F650-BA19F90E9516}"/>
              </a:ext>
            </a:extLst>
          </p:cNvPr>
          <p:cNvSpPr txBox="1">
            <a:spLocks noGrp="1"/>
          </p:cNvSpPr>
          <p:nvPr>
            <p:ph idx="1"/>
          </p:nvPr>
        </p:nvSpPr>
        <p:spPr>
          <a:xfrm>
            <a:off x="838080" y="1620000"/>
            <a:ext cx="10515600" cy="4137480"/>
          </a:xfrm>
        </p:spPr>
        <p:txBody>
          <a:bodyPr lIns="91440" tIns="45720" rIns="91440" bIns="45720"/>
          <a:lstStyle/>
          <a:p>
            <a:pPr marL="0" lvl="0" indent="0" hangingPunct="1">
              <a:lnSpc>
                <a:spcPct val="115000"/>
              </a:lnSpc>
              <a:spcBef>
                <a:spcPts val="0"/>
              </a:spcBef>
              <a:buNone/>
            </a:pPr>
            <a:r>
              <a:rPr lang="en-IE" sz="2800">
                <a:latin typeface="Arial" pitchFamily="18"/>
                <a:cs typeface="Arial" pitchFamily="2"/>
              </a:rPr>
              <a:t>QSoc runs daily coffee hours from 13:00-15:00pm</a:t>
            </a:r>
            <a:br>
              <a:rPr lang="en-IE" sz="2800">
                <a:latin typeface="Arial" pitchFamily="18"/>
                <a:cs typeface="Arial" pitchFamily="2"/>
              </a:rPr>
            </a:br>
            <a:br>
              <a:rPr lang="en-IE" sz="2800">
                <a:latin typeface="Arial" pitchFamily="18"/>
                <a:cs typeface="Arial" pitchFamily="2"/>
              </a:rPr>
            </a:br>
            <a:r>
              <a:rPr lang="en-IE" sz="2800">
                <a:latin typeface="Arial" pitchFamily="18"/>
                <a:cs typeface="Arial" pitchFamily="2"/>
              </a:rPr>
              <a:t>Look out for our postgrad coffee hour at some point during term!</a:t>
            </a:r>
            <a:br>
              <a:rPr lang="en-IE" sz="2800">
                <a:latin typeface="Arial" pitchFamily="18"/>
                <a:cs typeface="Arial" pitchFamily="2"/>
              </a:rPr>
            </a:br>
            <a:br>
              <a:rPr lang="en-IE" sz="2800">
                <a:latin typeface="Arial" pitchFamily="18"/>
                <a:cs typeface="Arial" pitchFamily="2"/>
              </a:rPr>
            </a:br>
            <a:r>
              <a:rPr lang="en-IE" sz="2800">
                <a:latin typeface="Arial" pitchFamily="18"/>
                <a:cs typeface="Arial" pitchFamily="2"/>
              </a:rPr>
              <a:t>  </a:t>
            </a:r>
          </a:p>
        </p:txBody>
      </p:sp>
      <p:pic>
        <p:nvPicPr>
          <p:cNvPr id="4" name="Google Shape;244;p13">
            <a:extLst>
              <a:ext uri="{FF2B5EF4-FFF2-40B4-BE49-F238E27FC236}">
                <a16:creationId xmlns:a16="http://schemas.microsoft.com/office/drawing/2014/main" id="{0A80044D-14E6-E5F8-AEAD-D2B0C033D5C9}"/>
              </a:ext>
            </a:extLst>
          </p:cNvPr>
          <p:cNvPicPr>
            <a:picLocks noChangeAspect="1"/>
          </p:cNvPicPr>
          <p:nvPr/>
        </p:nvPicPr>
        <p:blipFill>
          <a:blip r:embed="rId3">
            <a:alphaModFix/>
          </a:blip>
          <a:srcRect/>
          <a:stretch>
            <a:fillRect/>
          </a:stretch>
        </p:blipFill>
        <p:spPr>
          <a:xfrm>
            <a:off x="2043000" y="365040"/>
            <a:ext cx="9555840" cy="9555840"/>
          </a:xfrm>
          <a:prstGeom prst="rect">
            <a:avLst/>
          </a:prstGeom>
          <a:noFill/>
          <a:ln cap="flat">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Shape 83">
          <a:extLst>
            <a:ext uri="{FF2B5EF4-FFF2-40B4-BE49-F238E27FC236}">
              <a16:creationId xmlns:a16="http://schemas.microsoft.com/office/drawing/2014/main" id="{D1BCFB61-021F-255D-DBD7-7F9F0D5612DF}"/>
            </a:ext>
          </a:extLst>
        </p:cNvPr>
        <p:cNvGrpSpPr/>
        <p:nvPr/>
      </p:nvGrpSpPr>
      <p:grpSpPr>
        <a:xfrm>
          <a:off x="0" y="0"/>
          <a:ext cx="0" cy="0"/>
          <a:chOff x="0" y="0"/>
          <a:chExt cx="0" cy="0"/>
        </a:xfrm>
      </p:grpSpPr>
      <p:sp useBgFill="1">
        <p:nvSpPr>
          <p:cNvPr id="102" name="Rectangle 101">
            <a:extLst>
              <a:ext uri="{FF2B5EF4-FFF2-40B4-BE49-F238E27FC236}">
                <a16:creationId xmlns:a16="http://schemas.microsoft.com/office/drawing/2014/main" id="{5ACD6A45-CA72-5B94-AAF3-A10B9B1660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84" name="Google Shape;84;p1">
            <a:extLst>
              <a:ext uri="{FF2B5EF4-FFF2-40B4-BE49-F238E27FC236}">
                <a16:creationId xmlns:a16="http://schemas.microsoft.com/office/drawing/2014/main" id="{8B1C979E-7428-72D9-BA3C-DD06E8D0F75D}"/>
              </a:ext>
            </a:extLst>
          </p:cNvPr>
          <p:cNvSpPr txBox="1">
            <a:spLocks noGrp="1"/>
          </p:cNvSpPr>
          <p:nvPr>
            <p:ph type="ctrTitle"/>
          </p:nvPr>
        </p:nvSpPr>
        <p:spPr>
          <a:xfrm>
            <a:off x="1203381" y="1926942"/>
            <a:ext cx="5102527" cy="3163224"/>
          </a:xfrm>
          <a:prstGeom prst="rect">
            <a:avLst/>
          </a:prstGeom>
        </p:spPr>
        <p:txBody>
          <a:bodyPr spcFirstLastPara="1" lIns="91425" tIns="45700" rIns="91425" bIns="45700" anchor="t" anchorCtr="0">
            <a:normAutofit fontScale="90000"/>
          </a:bodyPr>
          <a:lstStyle/>
          <a:p>
            <a:pPr marL="0" lvl="0" indent="0" algn="l" rtl="0">
              <a:spcBef>
                <a:spcPts val="0"/>
              </a:spcBef>
              <a:spcAft>
                <a:spcPts val="0"/>
              </a:spcAft>
              <a:buClr>
                <a:schemeClr val="dk1"/>
              </a:buClr>
              <a:buSzPct val="100000"/>
              <a:buFont typeface="Calibri"/>
              <a:buNone/>
            </a:pPr>
            <a:r>
              <a:rPr lang="en-IE" sz="4400" dirty="0"/>
              <a:t>    TCDSU/AMLCT</a:t>
            </a:r>
            <a:br>
              <a:rPr lang="en-IE" sz="4400" dirty="0"/>
            </a:br>
            <a:br>
              <a:rPr lang="en-IE" sz="4400" dirty="0"/>
            </a:br>
            <a:r>
              <a:rPr lang="en-IE" sz="3300" dirty="0"/>
              <a:t>Your union has a wide array of supports and services available to you</a:t>
            </a:r>
            <a:br>
              <a:rPr lang="en-IE" sz="3300" dirty="0"/>
            </a:br>
            <a:br>
              <a:rPr lang="en-IE" sz="3300" dirty="0"/>
            </a:br>
            <a:r>
              <a:rPr lang="en-IE" sz="3300" dirty="0"/>
              <a:t>Amy Kennedy</a:t>
            </a:r>
            <a:br>
              <a:rPr lang="en-IE" sz="4400" dirty="0"/>
            </a:br>
            <a:endParaRPr lang="en-IE" sz="4400" dirty="0"/>
          </a:p>
        </p:txBody>
      </p:sp>
      <p:sp>
        <p:nvSpPr>
          <p:cNvPr id="104" name="Rectangle 103">
            <a:extLst>
              <a:ext uri="{FF2B5EF4-FFF2-40B4-BE49-F238E27FC236}">
                <a16:creationId xmlns:a16="http://schemas.microsoft.com/office/drawing/2014/main" id="{F5A1A541-7722-6ADC-8C04-9C4AA35DC3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06" name="Rectangle 105">
            <a:extLst>
              <a:ext uri="{FF2B5EF4-FFF2-40B4-BE49-F238E27FC236}">
                <a16:creationId xmlns:a16="http://schemas.microsoft.com/office/drawing/2014/main" id="{C378AE3F-31A9-CCA9-73BB-32FC0CA84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3611463" cy="68580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08" name="Rectangle 107">
            <a:extLst>
              <a:ext uri="{FF2B5EF4-FFF2-40B4-BE49-F238E27FC236}">
                <a16:creationId xmlns:a16="http://schemas.microsoft.com/office/drawing/2014/main" id="{1AED7728-BE23-D38D-DABA-5B2490BFD5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230721" y="-107390"/>
            <a:ext cx="3853890" cy="4068665"/>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4" name="Picture 3" descr="A white cube with blue text&#10;&#10;Description automatically generated">
            <a:extLst>
              <a:ext uri="{FF2B5EF4-FFF2-40B4-BE49-F238E27FC236}">
                <a16:creationId xmlns:a16="http://schemas.microsoft.com/office/drawing/2014/main" id="{2CF2606E-8B4D-CC14-26CA-7E1EAC4AE189}"/>
              </a:ext>
            </a:extLst>
          </p:cNvPr>
          <p:cNvPicPr>
            <a:picLocks noChangeAspect="1"/>
          </p:cNvPicPr>
          <p:nvPr/>
        </p:nvPicPr>
        <p:blipFill>
          <a:blip r:embed="rId3"/>
          <a:srcRect l="3790" r="2093" b="1"/>
          <a:stretch/>
        </p:blipFill>
        <p:spPr>
          <a:xfrm>
            <a:off x="7435838" y="1130473"/>
            <a:ext cx="4756162" cy="4756162"/>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p:spPr>
      </p:pic>
    </p:spTree>
    <p:extLst>
      <p:ext uri="{BB962C8B-B14F-4D97-AF65-F5344CB8AC3E}">
        <p14:creationId xmlns:p14="http://schemas.microsoft.com/office/powerpoint/2010/main" val="3823575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Shape 83">
          <a:extLst>
            <a:ext uri="{FF2B5EF4-FFF2-40B4-BE49-F238E27FC236}">
              <a16:creationId xmlns:a16="http://schemas.microsoft.com/office/drawing/2014/main" id="{4ED4E153-D909-5A7F-C3E5-0E46C127947E}"/>
            </a:ext>
          </a:extLst>
        </p:cNvPr>
        <p:cNvGrpSpPr/>
        <p:nvPr/>
      </p:nvGrpSpPr>
      <p:grpSpPr>
        <a:xfrm>
          <a:off x="0" y="0"/>
          <a:ext cx="0" cy="0"/>
          <a:chOff x="0" y="0"/>
          <a:chExt cx="0" cy="0"/>
        </a:xfrm>
      </p:grpSpPr>
      <p:sp useBgFill="1">
        <p:nvSpPr>
          <p:cNvPr id="102" name="Rectangle 101">
            <a:extLst>
              <a:ext uri="{FF2B5EF4-FFF2-40B4-BE49-F238E27FC236}">
                <a16:creationId xmlns:a16="http://schemas.microsoft.com/office/drawing/2014/main" id="{316EEA7D-1419-92C0-5F87-0A9A4AD7B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84" name="Google Shape;84;p1">
            <a:extLst>
              <a:ext uri="{FF2B5EF4-FFF2-40B4-BE49-F238E27FC236}">
                <a16:creationId xmlns:a16="http://schemas.microsoft.com/office/drawing/2014/main" id="{3B465959-9CF6-F437-32E3-5FBB9285FB45}"/>
              </a:ext>
            </a:extLst>
          </p:cNvPr>
          <p:cNvSpPr txBox="1">
            <a:spLocks noGrp="1"/>
          </p:cNvSpPr>
          <p:nvPr>
            <p:ph type="ctrTitle"/>
          </p:nvPr>
        </p:nvSpPr>
        <p:spPr>
          <a:xfrm>
            <a:off x="189715" y="345330"/>
            <a:ext cx="4613300" cy="3163224"/>
          </a:xfrm>
          <a:prstGeom prst="rect">
            <a:avLst/>
          </a:prstGeom>
        </p:spPr>
        <p:txBody>
          <a:bodyPr spcFirstLastPara="1" lIns="91425" tIns="45700" rIns="91425" bIns="45700" anchor="t" anchorCtr="0">
            <a:normAutofit/>
          </a:bodyPr>
          <a:lstStyle/>
          <a:p>
            <a:pPr marL="0" lvl="0" indent="0" algn="l" rtl="0">
              <a:spcBef>
                <a:spcPts val="0"/>
              </a:spcBef>
              <a:spcAft>
                <a:spcPts val="0"/>
              </a:spcAft>
              <a:buClr>
                <a:schemeClr val="dk1"/>
              </a:buClr>
              <a:buSzPct val="100000"/>
              <a:buFont typeface="Calibri"/>
              <a:buNone/>
            </a:pPr>
            <a:r>
              <a:rPr lang="en-IE" sz="4400" dirty="0"/>
              <a:t>    TCDSU/AMLCT</a:t>
            </a:r>
            <a:br>
              <a:rPr lang="en-IE" sz="4400" dirty="0"/>
            </a:br>
            <a:br>
              <a:rPr lang="en-IE" sz="4400" dirty="0"/>
            </a:br>
            <a:br>
              <a:rPr lang="en-IE" sz="4400" dirty="0"/>
            </a:br>
            <a:endParaRPr lang="en-IE" sz="4400" dirty="0"/>
          </a:p>
        </p:txBody>
      </p:sp>
      <p:sp>
        <p:nvSpPr>
          <p:cNvPr id="104" name="Rectangle 103">
            <a:extLst>
              <a:ext uri="{FF2B5EF4-FFF2-40B4-BE49-F238E27FC236}">
                <a16:creationId xmlns:a16="http://schemas.microsoft.com/office/drawing/2014/main" id="{0962D710-761D-B555-CEFB-D69B1FE51B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06" name="Rectangle 105">
            <a:extLst>
              <a:ext uri="{FF2B5EF4-FFF2-40B4-BE49-F238E27FC236}">
                <a16:creationId xmlns:a16="http://schemas.microsoft.com/office/drawing/2014/main" id="{C23BC6AC-50BD-C405-F972-EE9C41BD2C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3611463" cy="68580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08" name="Rectangle 107">
            <a:extLst>
              <a:ext uri="{FF2B5EF4-FFF2-40B4-BE49-F238E27FC236}">
                <a16:creationId xmlns:a16="http://schemas.microsoft.com/office/drawing/2014/main" id="{8A7678EC-67C6-A1E2-9243-DFEA099CDA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230721" y="-107390"/>
            <a:ext cx="3853890" cy="4068665"/>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4" name="Picture 3" descr="A white cube with blue text&#10;&#10;Description automatically generated">
            <a:extLst>
              <a:ext uri="{FF2B5EF4-FFF2-40B4-BE49-F238E27FC236}">
                <a16:creationId xmlns:a16="http://schemas.microsoft.com/office/drawing/2014/main" id="{553EB810-156C-6D3E-A6C5-6512427DB2AA}"/>
              </a:ext>
            </a:extLst>
          </p:cNvPr>
          <p:cNvPicPr>
            <a:picLocks noChangeAspect="1"/>
          </p:cNvPicPr>
          <p:nvPr/>
        </p:nvPicPr>
        <p:blipFill>
          <a:blip r:embed="rId3"/>
          <a:srcRect l="3790" r="2093" b="1"/>
          <a:stretch/>
        </p:blipFill>
        <p:spPr>
          <a:xfrm>
            <a:off x="7435837" y="1132721"/>
            <a:ext cx="4756162" cy="4756162"/>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p:spPr>
      </p:pic>
      <p:pic>
        <p:nvPicPr>
          <p:cNvPr id="6" name="Picture 5" descr="A rainbow flag with arrows&#10;&#10;AI-generated content may be incorrect.">
            <a:extLst>
              <a:ext uri="{FF2B5EF4-FFF2-40B4-BE49-F238E27FC236}">
                <a16:creationId xmlns:a16="http://schemas.microsoft.com/office/drawing/2014/main" id="{CC0F3C71-483E-5911-8C38-FAB5307941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597" y="4934055"/>
            <a:ext cx="2428874" cy="1593281"/>
          </a:xfrm>
          <a:prstGeom prst="rect">
            <a:avLst/>
          </a:prstGeom>
        </p:spPr>
      </p:pic>
      <p:sp>
        <p:nvSpPr>
          <p:cNvPr id="7" name="TextBox 6">
            <a:extLst>
              <a:ext uri="{FF2B5EF4-FFF2-40B4-BE49-F238E27FC236}">
                <a16:creationId xmlns:a16="http://schemas.microsoft.com/office/drawing/2014/main" id="{CC4B39CE-87BC-2A74-8E4E-37A93E56638C}"/>
              </a:ext>
            </a:extLst>
          </p:cNvPr>
          <p:cNvSpPr txBox="1"/>
          <p:nvPr/>
        </p:nvSpPr>
        <p:spPr>
          <a:xfrm>
            <a:off x="29877" y="3576375"/>
            <a:ext cx="268785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000000"/>
                </a:solidFill>
                <a:effectLst/>
                <a:uLnTx/>
                <a:uFillTx/>
                <a:latin typeface="Arial"/>
                <a:ea typeface="+mn-ea"/>
                <a:cs typeface="+mn-cs"/>
              </a:rPr>
              <a:t>Amy Kennedy </a:t>
            </a:r>
            <a:r>
              <a:rPr kumimoji="0" lang="en-IE" sz="1800" b="0" i="0" u="none" strike="noStrike" kern="1200" cap="none" spc="0" normalizeH="0" baseline="0" noProof="0" dirty="0">
                <a:ln>
                  <a:noFill/>
                </a:ln>
                <a:solidFill>
                  <a:srgbClr val="000000"/>
                </a:solidFill>
                <a:effectLst/>
                <a:uLnTx/>
                <a:uFillTx/>
                <a:latin typeface="Arial"/>
                <a:ea typeface="+mn-ea"/>
                <a:cs typeface="+mn-cs"/>
              </a:rPr>
              <a:t>(</a:t>
            </a:r>
            <a:r>
              <a:rPr kumimoji="0" lang="en-IE" sz="1800" b="0" i="0" u="none" strike="noStrike" kern="1200" cap="none" spc="0" normalizeH="0" baseline="0" noProof="0" dirty="0" err="1">
                <a:ln>
                  <a:noFill/>
                </a:ln>
                <a:solidFill>
                  <a:srgbClr val="000000"/>
                </a:solidFill>
                <a:effectLst/>
                <a:uLnTx/>
                <a:uFillTx/>
                <a:latin typeface="Arial"/>
                <a:ea typeface="+mn-ea"/>
                <a:cs typeface="+mn-cs"/>
              </a:rPr>
              <a:t>sí</a:t>
            </a:r>
            <a:r>
              <a:rPr kumimoji="0" lang="en-IE" sz="1800" b="0" i="0" u="none" strike="noStrike" kern="1200" cap="none" spc="0" normalizeH="0" baseline="0" noProof="0" dirty="0">
                <a:ln>
                  <a:noFill/>
                </a:ln>
                <a:solidFill>
                  <a:srgbClr val="000000"/>
                </a:solidFill>
                <a:effectLst/>
                <a:uLnTx/>
                <a:uFillTx/>
                <a:latin typeface="Arial"/>
                <a:ea typeface="+mn-ea"/>
                <a:cs typeface="+mn-cs"/>
              </a:rPr>
              <a:t>/</a:t>
            </a:r>
            <a:r>
              <a:rPr kumimoji="0" lang="en-IE" sz="1800" b="0" i="0" u="none" strike="noStrike" kern="1200" cap="none" spc="0" normalizeH="0" baseline="0" noProof="0" dirty="0" err="1">
                <a:ln>
                  <a:noFill/>
                </a:ln>
                <a:solidFill>
                  <a:srgbClr val="000000"/>
                </a:solidFill>
                <a:effectLst/>
                <a:uLnTx/>
                <a:uFillTx/>
                <a:latin typeface="Arial"/>
                <a:ea typeface="+mn-ea"/>
                <a:cs typeface="+mn-cs"/>
              </a:rPr>
              <a:t>í</a:t>
            </a:r>
            <a:r>
              <a:rPr kumimoji="0" lang="en-IE" sz="1800" b="0" i="0" u="none" strike="noStrike" kern="1200" cap="none" spc="0" normalizeH="0" baseline="0" noProof="0" dirty="0">
                <a:ln>
                  <a:noFill/>
                </a:ln>
                <a:solidFill>
                  <a:srgbClr val="000000"/>
                </a:solidFill>
                <a:effectLst/>
                <a:uLnTx/>
                <a:uFillTx/>
                <a:latin typeface="Arial"/>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000000"/>
                </a:solidFill>
                <a:effectLst/>
                <a:uLnTx/>
                <a:uFillTx/>
                <a:latin typeface="Arial"/>
                <a:ea typeface="+mn-ea"/>
                <a:cs typeface="+mn-cs"/>
              </a:rPr>
              <a:t>President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000000"/>
                </a:solidFill>
                <a:effectLst/>
                <a:uLnTx/>
                <a:uFillTx/>
                <a:latin typeface="Arial"/>
                <a:ea typeface="+mn-ea"/>
                <a:cs typeface="+mn-cs"/>
              </a:rPr>
              <a:t>president@tcdsu.org</a:t>
            </a:r>
          </a:p>
        </p:txBody>
      </p:sp>
      <p:sp>
        <p:nvSpPr>
          <p:cNvPr id="8" name="TextBox 7">
            <a:extLst>
              <a:ext uri="{FF2B5EF4-FFF2-40B4-BE49-F238E27FC236}">
                <a16:creationId xmlns:a16="http://schemas.microsoft.com/office/drawing/2014/main" id="{CEA1298A-1D18-C224-77F3-3448E2DDD2DD}"/>
              </a:ext>
            </a:extLst>
          </p:cNvPr>
          <p:cNvSpPr txBox="1"/>
          <p:nvPr/>
        </p:nvSpPr>
        <p:spPr>
          <a:xfrm>
            <a:off x="2288748" y="3576375"/>
            <a:ext cx="306181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000000"/>
                </a:solidFill>
                <a:effectLst/>
                <a:uLnTx/>
                <a:uFillTx/>
                <a:latin typeface="Arial"/>
                <a:ea typeface="+mn-ea"/>
                <a:cs typeface="+mn-cs"/>
              </a:rPr>
              <a:t>Ava Tuohy </a:t>
            </a:r>
            <a:r>
              <a:rPr kumimoji="0" lang="en-IE" sz="1800" b="0" i="0" u="none" strike="noStrike" kern="1200" cap="none" spc="0" normalizeH="0" baseline="0" noProof="0" dirty="0">
                <a:ln>
                  <a:noFill/>
                </a:ln>
                <a:solidFill>
                  <a:srgbClr val="000000"/>
                </a:solidFill>
                <a:effectLst/>
                <a:uLnTx/>
                <a:uFillTx/>
                <a:latin typeface="Arial"/>
                <a:ea typeface="+mn-ea"/>
                <a:cs typeface="+mn-cs"/>
              </a:rPr>
              <a:t>(she/he)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000000"/>
                </a:solidFill>
                <a:effectLst/>
                <a:uLnTx/>
                <a:uFillTx/>
                <a:latin typeface="Arial"/>
                <a:ea typeface="+mn-ea"/>
                <a:cs typeface="+mn-cs"/>
              </a:rPr>
              <a:t>Graduate Officer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err="1">
                <a:ln>
                  <a:noFill/>
                </a:ln>
                <a:solidFill>
                  <a:srgbClr val="000000"/>
                </a:solidFill>
                <a:effectLst/>
                <a:uLnTx/>
                <a:uFillTx/>
                <a:latin typeface="Arial"/>
                <a:ea typeface="+mn-ea"/>
                <a:cs typeface="+mn-cs"/>
              </a:rPr>
              <a:t>graduate@tcdsu.org</a:t>
            </a:r>
            <a:endParaRPr kumimoji="0" lang="en-IE"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TextBox 8">
            <a:extLst>
              <a:ext uri="{FF2B5EF4-FFF2-40B4-BE49-F238E27FC236}">
                <a16:creationId xmlns:a16="http://schemas.microsoft.com/office/drawing/2014/main" id="{93DD6303-3EF9-F39B-9E0F-D6A0D670AAFC}"/>
              </a:ext>
            </a:extLst>
          </p:cNvPr>
          <p:cNvSpPr txBox="1"/>
          <p:nvPr/>
        </p:nvSpPr>
        <p:spPr>
          <a:xfrm>
            <a:off x="3575482" y="4914683"/>
            <a:ext cx="306181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000000"/>
                </a:solidFill>
                <a:effectLst/>
                <a:uLnTx/>
                <a:uFillTx/>
                <a:latin typeface="Arial"/>
                <a:ea typeface="+mn-ea"/>
                <a:cs typeface="+mn-cs"/>
              </a:rPr>
              <a:t>Sophie Coonan </a:t>
            </a:r>
            <a:r>
              <a:rPr kumimoji="0" lang="en-IE" sz="1800" b="0" i="0" u="none" strike="noStrike" kern="1200" cap="none" spc="0" normalizeH="0" baseline="0" noProof="0" dirty="0">
                <a:ln>
                  <a:noFill/>
                </a:ln>
                <a:solidFill>
                  <a:srgbClr val="000000"/>
                </a:solidFill>
                <a:effectLst/>
                <a:uLnTx/>
                <a:uFillTx/>
                <a:latin typeface="Arial"/>
                <a:ea typeface="+mn-ea"/>
                <a:cs typeface="+mn-cs"/>
              </a:rPr>
              <a:t>(she/her)</a:t>
            </a:r>
            <a:endParaRPr kumimoji="0" lang="en-IE" sz="18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000000"/>
                </a:solidFill>
                <a:effectLst/>
                <a:uLnTx/>
                <a:uFillTx/>
                <a:latin typeface="Arial"/>
                <a:ea typeface="+mn-ea"/>
                <a:cs typeface="+mn-cs"/>
              </a:rPr>
              <a:t>LGBT+ Rights Officer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000000"/>
                </a:solidFill>
                <a:effectLst/>
                <a:uLnTx/>
                <a:uFillTx/>
                <a:latin typeface="Arial"/>
                <a:ea typeface="+mn-ea"/>
                <a:cs typeface="+mn-cs"/>
              </a:rPr>
              <a:t>part-time, voluntary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000000"/>
                </a:solidFill>
                <a:effectLst/>
                <a:uLnTx/>
                <a:uFillTx/>
                <a:latin typeface="Arial"/>
                <a:ea typeface="+mn-ea"/>
                <a:cs typeface="+mn-cs"/>
              </a:rPr>
              <a:t>lgbt@tcdsu.org</a:t>
            </a:r>
          </a:p>
        </p:txBody>
      </p:sp>
      <p:sp>
        <p:nvSpPr>
          <p:cNvPr id="11" name="TextBox 10">
            <a:extLst>
              <a:ext uri="{FF2B5EF4-FFF2-40B4-BE49-F238E27FC236}">
                <a16:creationId xmlns:a16="http://schemas.microsoft.com/office/drawing/2014/main" id="{4B8B9EAD-4CEF-75DD-8E9E-7900B06CEB21}"/>
              </a:ext>
            </a:extLst>
          </p:cNvPr>
          <p:cNvSpPr txBox="1"/>
          <p:nvPr/>
        </p:nvSpPr>
        <p:spPr>
          <a:xfrm>
            <a:off x="4565095" y="3576375"/>
            <a:ext cx="306181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Lorenzo </a:t>
            </a:r>
            <a:r>
              <a:rPr kumimoji="0" lang="en-US" sz="1800" b="1" i="0" u="none" strike="noStrike" kern="1200" cap="none" spc="0" normalizeH="0" baseline="0" noProof="0" dirty="0" err="1">
                <a:ln>
                  <a:noFill/>
                </a:ln>
                <a:solidFill>
                  <a:srgbClr val="000000"/>
                </a:solidFill>
                <a:effectLst/>
                <a:uLnTx/>
                <a:uFillTx/>
                <a:latin typeface="Arial"/>
                <a:ea typeface="+mn-ea"/>
                <a:cs typeface="+mn-cs"/>
              </a:rPr>
              <a:t>Cheasty</a:t>
            </a:r>
            <a:r>
              <a:rPr kumimoji="0" lang="en-US" sz="1800" b="1" i="0" u="none" strike="noStrike" kern="1200" cap="none" spc="0" normalizeH="0" baseline="0" noProof="0" dirty="0">
                <a:ln>
                  <a:noFill/>
                </a:ln>
                <a:solidFill>
                  <a:srgbClr val="000000"/>
                </a:solidFill>
                <a:effectLst/>
                <a:uLnTx/>
                <a:uFillTx/>
                <a:latin typeface="Arial"/>
                <a:ea typeface="+mn-ea"/>
                <a:cs typeface="+mn-cs"/>
              </a:rPr>
              <a:t> </a:t>
            </a:r>
            <a:r>
              <a:rPr kumimoji="0" lang="en-US" sz="1800" b="0" i="0" u="none" strike="noStrike" kern="1200" cap="none" spc="0" normalizeH="0" baseline="0" noProof="0" dirty="0">
                <a:ln>
                  <a:noFill/>
                </a:ln>
                <a:solidFill>
                  <a:srgbClr val="000000"/>
                </a:solidFill>
                <a:effectLst/>
                <a:uLnTx/>
                <a:uFillTx/>
                <a:latin typeface="Arial"/>
                <a:ea typeface="+mn-ea"/>
                <a:cs typeface="+mn-cs"/>
              </a:rPr>
              <a:t>(he/him)</a:t>
            </a:r>
            <a:endParaRPr kumimoji="0" lang="en-US" sz="18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Welfare &amp; Equality Officer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Arial"/>
                <a:ea typeface="+mn-ea"/>
                <a:cs typeface="+mn-cs"/>
              </a:rPr>
              <a:t>welfare@tcdsu.org</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pic>
        <p:nvPicPr>
          <p:cNvPr id="12" name="Picture 11">
            <a:extLst>
              <a:ext uri="{FF2B5EF4-FFF2-40B4-BE49-F238E27FC236}">
                <a16:creationId xmlns:a16="http://schemas.microsoft.com/office/drawing/2014/main" id="{77742AEF-2A3C-64C7-7E08-973076F9D79E}"/>
              </a:ext>
            </a:extLst>
          </p:cNvPr>
          <p:cNvPicPr>
            <a:picLocks noChangeAspect="1"/>
          </p:cNvPicPr>
          <p:nvPr/>
        </p:nvPicPr>
        <p:blipFill>
          <a:blip r:embed="rId5"/>
          <a:stretch>
            <a:fillRect/>
          </a:stretch>
        </p:blipFill>
        <p:spPr>
          <a:xfrm>
            <a:off x="242781" y="1281169"/>
            <a:ext cx="1963264" cy="2290474"/>
          </a:xfrm>
          <a:prstGeom prst="rect">
            <a:avLst/>
          </a:prstGeom>
        </p:spPr>
      </p:pic>
      <p:pic>
        <p:nvPicPr>
          <p:cNvPr id="13" name="Picture 12">
            <a:extLst>
              <a:ext uri="{FF2B5EF4-FFF2-40B4-BE49-F238E27FC236}">
                <a16:creationId xmlns:a16="http://schemas.microsoft.com/office/drawing/2014/main" id="{A6C628DA-535D-8D9D-D2EE-2850E7806196}"/>
              </a:ext>
            </a:extLst>
          </p:cNvPr>
          <p:cNvPicPr>
            <a:picLocks noChangeAspect="1"/>
          </p:cNvPicPr>
          <p:nvPr/>
        </p:nvPicPr>
        <p:blipFill>
          <a:blip r:embed="rId6"/>
          <a:stretch>
            <a:fillRect/>
          </a:stretch>
        </p:blipFill>
        <p:spPr>
          <a:xfrm>
            <a:off x="5045797" y="1281168"/>
            <a:ext cx="1977700" cy="2307317"/>
          </a:xfrm>
          <a:prstGeom prst="rect">
            <a:avLst/>
          </a:prstGeom>
        </p:spPr>
      </p:pic>
      <p:pic>
        <p:nvPicPr>
          <p:cNvPr id="14" name="Picture 13">
            <a:extLst>
              <a:ext uri="{FF2B5EF4-FFF2-40B4-BE49-F238E27FC236}">
                <a16:creationId xmlns:a16="http://schemas.microsoft.com/office/drawing/2014/main" id="{C826DAF2-BF10-49D0-26A8-7935E9BEEF84}"/>
              </a:ext>
            </a:extLst>
          </p:cNvPr>
          <p:cNvPicPr>
            <a:picLocks noChangeAspect="1"/>
          </p:cNvPicPr>
          <p:nvPr/>
        </p:nvPicPr>
        <p:blipFill>
          <a:blip r:embed="rId7"/>
          <a:stretch>
            <a:fillRect/>
          </a:stretch>
        </p:blipFill>
        <p:spPr>
          <a:xfrm>
            <a:off x="2666151" y="1281169"/>
            <a:ext cx="1973957" cy="2302950"/>
          </a:xfrm>
          <a:prstGeom prst="rect">
            <a:avLst/>
          </a:prstGeom>
        </p:spPr>
      </p:pic>
    </p:spTree>
    <p:extLst>
      <p:ext uri="{BB962C8B-B14F-4D97-AF65-F5344CB8AC3E}">
        <p14:creationId xmlns:p14="http://schemas.microsoft.com/office/powerpoint/2010/main" val="991265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Shape 96">
          <a:extLst>
            <a:ext uri="{FF2B5EF4-FFF2-40B4-BE49-F238E27FC236}">
              <a16:creationId xmlns:a16="http://schemas.microsoft.com/office/drawing/2014/main" id="{A452182B-D367-713B-4552-1486ADE9C8B1}"/>
            </a:ext>
          </a:extLst>
        </p:cNvPr>
        <p:cNvGrpSpPr/>
        <p:nvPr/>
      </p:nvGrpSpPr>
      <p:grpSpPr>
        <a:xfrm>
          <a:off x="0" y="0"/>
          <a:ext cx="0" cy="0"/>
          <a:chOff x="0" y="0"/>
          <a:chExt cx="0" cy="0"/>
        </a:xfrm>
      </p:grpSpPr>
      <p:sp>
        <p:nvSpPr>
          <p:cNvPr id="97" name="Google Shape;97;p3">
            <a:extLst>
              <a:ext uri="{FF2B5EF4-FFF2-40B4-BE49-F238E27FC236}">
                <a16:creationId xmlns:a16="http://schemas.microsoft.com/office/drawing/2014/main" id="{77B53C05-7DF1-F31D-7968-F45ABCA6321D}"/>
              </a:ext>
            </a:extLst>
          </p:cNvPr>
          <p:cNvSpPr txBox="1">
            <a:spLocks noGrp="1"/>
          </p:cNvSpPr>
          <p:nvPr>
            <p:ph type="title"/>
          </p:nvPr>
        </p:nvSpPr>
        <p:spPr>
          <a:xfrm>
            <a:off x="4708513" y="298793"/>
            <a:ext cx="6251100" cy="10881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ct val="100000"/>
              <a:buFont typeface="Calibri"/>
              <a:buNone/>
            </a:pPr>
            <a:r>
              <a:rPr lang="en-IE" sz="5400" dirty="0"/>
              <a:t>…But how can </a:t>
            </a:r>
            <a:r>
              <a:rPr lang="en-IE" sz="5400" i="1" dirty="0"/>
              <a:t>I</a:t>
            </a:r>
            <a:r>
              <a:rPr lang="en-IE" sz="5400" dirty="0"/>
              <a:t> help?</a:t>
            </a:r>
            <a:endParaRPr dirty="0"/>
          </a:p>
        </p:txBody>
      </p:sp>
      <p:sp>
        <p:nvSpPr>
          <p:cNvPr id="98" name="Google Shape;98;p3">
            <a:extLst>
              <a:ext uri="{FF2B5EF4-FFF2-40B4-BE49-F238E27FC236}">
                <a16:creationId xmlns:a16="http://schemas.microsoft.com/office/drawing/2014/main" id="{20876D7F-380F-74B1-3699-29C3605DEC64}"/>
              </a:ext>
            </a:extLst>
          </p:cNvPr>
          <p:cNvSpPr txBox="1">
            <a:spLocks noGrp="1"/>
          </p:cNvSpPr>
          <p:nvPr>
            <p:ph type="body" idx="1"/>
          </p:nvPr>
        </p:nvSpPr>
        <p:spPr>
          <a:xfrm>
            <a:off x="4560214" y="1628433"/>
            <a:ext cx="7077000" cy="4748950"/>
          </a:xfrm>
          <a:prstGeom prst="rect">
            <a:avLst/>
          </a:prstGeom>
          <a:noFill/>
          <a:ln>
            <a:noFill/>
          </a:ln>
        </p:spPr>
        <p:txBody>
          <a:bodyPr spcFirstLastPara="1" wrap="square" lIns="91425" tIns="45700" rIns="91425" bIns="45700" anchor="t" anchorCtr="0">
            <a:noAutofit/>
          </a:bodyPr>
          <a:lstStyle/>
          <a:p>
            <a:pPr marL="25400" lvl="0" indent="0" algn="l" rtl="0">
              <a:lnSpc>
                <a:spcPct val="90000"/>
              </a:lnSpc>
              <a:spcBef>
                <a:spcPts val="0"/>
              </a:spcBef>
              <a:spcAft>
                <a:spcPts val="0"/>
              </a:spcAft>
              <a:buClr>
                <a:schemeClr val="dk1"/>
              </a:buClr>
              <a:buSzPts val="1800"/>
              <a:buNone/>
            </a:pPr>
            <a:r>
              <a:rPr lang="en-IE" sz="1800" b="1" dirty="0"/>
              <a:t>Get involved in Union campaigns!</a:t>
            </a:r>
          </a:p>
          <a:p>
            <a:pPr marL="228600" lvl="0" indent="-203200" algn="l" rtl="0">
              <a:lnSpc>
                <a:spcPct val="90000"/>
              </a:lnSpc>
              <a:spcBef>
                <a:spcPts val="0"/>
              </a:spcBef>
              <a:spcAft>
                <a:spcPts val="0"/>
              </a:spcAft>
              <a:buClr>
                <a:schemeClr val="dk1"/>
              </a:buClr>
              <a:buSzPts val="1800"/>
              <a:buFont typeface="Arial"/>
              <a:buChar char="•"/>
            </a:pPr>
            <a:r>
              <a:rPr lang="en-IE" sz="1800" b="1" dirty="0"/>
              <a:t>Campaigns Town Halls </a:t>
            </a:r>
            <a:r>
              <a:rPr lang="en-IE" sz="1800" dirty="0"/>
              <a:t>held and advertised throughout the year, this town hall is usually held in a class room and online. It is an open forum for any student to throw in their two cents on what way they think the union can achieve its goals. First one is next Tuesday to work on strategy for Palestinian Student Visas.</a:t>
            </a:r>
          </a:p>
          <a:p>
            <a:pPr marL="25400" lvl="0" indent="0" algn="l" rtl="0">
              <a:lnSpc>
                <a:spcPct val="90000"/>
              </a:lnSpc>
              <a:spcBef>
                <a:spcPts val="0"/>
              </a:spcBef>
              <a:spcAft>
                <a:spcPts val="0"/>
              </a:spcAft>
              <a:buClr>
                <a:schemeClr val="dk1"/>
              </a:buClr>
              <a:buSzPts val="1800"/>
              <a:buNone/>
            </a:pPr>
            <a:endParaRPr sz="1800" dirty="0"/>
          </a:p>
          <a:p>
            <a:pPr marL="228600" lvl="0" indent="-228600" algn="l" rtl="0">
              <a:lnSpc>
                <a:spcPct val="90000"/>
              </a:lnSpc>
              <a:spcBef>
                <a:spcPts val="0"/>
              </a:spcBef>
              <a:spcAft>
                <a:spcPts val="0"/>
              </a:spcAft>
              <a:buSzPts val="1800"/>
              <a:buChar char="•"/>
            </a:pPr>
            <a:r>
              <a:rPr lang="en-IE" sz="1800" b="1" dirty="0"/>
              <a:t>Campaigning </a:t>
            </a:r>
            <a:r>
              <a:rPr lang="en-GB" sz="1800" b="1" dirty="0"/>
              <a:t>can take so many forms.</a:t>
            </a:r>
            <a:endParaRPr sz="1800" b="1" dirty="0"/>
          </a:p>
          <a:p>
            <a:pPr marL="685800" lvl="1" indent="-228600" algn="l" rtl="0">
              <a:lnSpc>
                <a:spcPct val="90000"/>
              </a:lnSpc>
              <a:spcBef>
                <a:spcPts val="0"/>
              </a:spcBef>
              <a:spcAft>
                <a:spcPts val="0"/>
              </a:spcAft>
              <a:buSzPts val="1800"/>
              <a:buChar char="•"/>
            </a:pPr>
            <a:r>
              <a:rPr lang="en-IE" sz="1800" dirty="0"/>
              <a:t>The best campaigns are when you aren’t trying to be what you think a campaign is.</a:t>
            </a:r>
          </a:p>
          <a:p>
            <a:pPr marL="685800" lvl="1" indent="-228600" algn="l" rtl="0">
              <a:lnSpc>
                <a:spcPct val="90000"/>
              </a:lnSpc>
              <a:spcBef>
                <a:spcPts val="0"/>
              </a:spcBef>
              <a:spcAft>
                <a:spcPts val="0"/>
              </a:spcAft>
              <a:buSzPts val="1800"/>
              <a:buChar char="•"/>
            </a:pPr>
            <a:r>
              <a:rPr lang="en-IE" sz="1800" dirty="0"/>
              <a:t>You can play to your strengths, join the campaign </a:t>
            </a:r>
            <a:r>
              <a:rPr lang="en-IE" sz="1800" dirty="0" err="1"/>
              <a:t>groupchat</a:t>
            </a:r>
            <a:r>
              <a:rPr lang="en-IE" sz="1800" dirty="0"/>
              <a:t> or the campaigns committee at the first Comhairle meeting to get involved.</a:t>
            </a:r>
          </a:p>
          <a:p>
            <a:pPr marL="685800" lvl="1" indent="-228600" algn="l" rtl="0">
              <a:lnSpc>
                <a:spcPct val="90000"/>
              </a:lnSpc>
              <a:spcBef>
                <a:spcPts val="0"/>
              </a:spcBef>
              <a:spcAft>
                <a:spcPts val="0"/>
              </a:spcAft>
              <a:buSzPts val="1800"/>
              <a:buChar char="•"/>
            </a:pPr>
            <a:endParaRPr sz="1800" dirty="0"/>
          </a:p>
          <a:p>
            <a:pPr marL="0" lvl="0" indent="0" algn="l" rtl="0">
              <a:lnSpc>
                <a:spcPct val="90000"/>
              </a:lnSpc>
              <a:spcBef>
                <a:spcPts val="0"/>
              </a:spcBef>
              <a:spcAft>
                <a:spcPts val="0"/>
              </a:spcAft>
              <a:buSzPts val="1800"/>
              <a:buNone/>
            </a:pPr>
            <a:r>
              <a:rPr lang="en-IE" sz="1800" b="1" dirty="0"/>
              <a:t>Become a class rep!</a:t>
            </a:r>
          </a:p>
          <a:p>
            <a:pPr marL="685800" lvl="1" indent="-228600">
              <a:spcBef>
                <a:spcPts val="0"/>
              </a:spcBef>
            </a:pPr>
            <a:r>
              <a:rPr lang="en-IE" sz="1800" dirty="0"/>
              <a:t>Every student is entitled to run and to vote!</a:t>
            </a:r>
          </a:p>
          <a:p>
            <a:pPr marL="685800" lvl="1" indent="-228600">
              <a:spcBef>
                <a:spcPts val="0"/>
              </a:spcBef>
            </a:pPr>
            <a:r>
              <a:rPr lang="en-IE" sz="1800" dirty="0"/>
              <a:t>If you are a Postgraduate Researcher you can represent your year for your school.</a:t>
            </a:r>
            <a:endParaRPr sz="1800" dirty="0"/>
          </a:p>
          <a:p>
            <a:pPr marL="228600" lvl="0" indent="-88900" algn="l" rtl="0">
              <a:lnSpc>
                <a:spcPct val="90000"/>
              </a:lnSpc>
              <a:spcBef>
                <a:spcPts val="1000"/>
              </a:spcBef>
              <a:spcAft>
                <a:spcPts val="0"/>
              </a:spcAft>
              <a:buClr>
                <a:schemeClr val="dk1"/>
              </a:buClr>
              <a:buSzPts val="2200"/>
              <a:buFont typeface="Arial"/>
              <a:buNone/>
            </a:pPr>
            <a:endParaRPr sz="2000" b="0" i="0" u="none" strike="noStrike" dirty="0">
              <a:latin typeface="Arial"/>
              <a:ea typeface="Arial"/>
              <a:cs typeface="Arial"/>
              <a:sym typeface="Arial"/>
            </a:endParaRPr>
          </a:p>
          <a:p>
            <a:pPr marL="0" lvl="0" indent="0" algn="l" rtl="0">
              <a:lnSpc>
                <a:spcPct val="90000"/>
              </a:lnSpc>
              <a:spcBef>
                <a:spcPts val="1000"/>
              </a:spcBef>
              <a:spcAft>
                <a:spcPts val="0"/>
              </a:spcAft>
              <a:buClr>
                <a:schemeClr val="dk1"/>
              </a:buClr>
              <a:buSzPts val="2000"/>
              <a:buNone/>
            </a:pPr>
            <a:endParaRPr sz="2000" dirty="0"/>
          </a:p>
        </p:txBody>
      </p:sp>
      <p:pic>
        <p:nvPicPr>
          <p:cNvPr id="99" name="Google Shape;99;p3">
            <a:extLst>
              <a:ext uri="{FF2B5EF4-FFF2-40B4-BE49-F238E27FC236}">
                <a16:creationId xmlns:a16="http://schemas.microsoft.com/office/drawing/2014/main" id="{86002B7D-F8F0-C030-080A-121CF1EF4F1B}"/>
              </a:ext>
            </a:extLst>
          </p:cNvPr>
          <p:cNvPicPr preferRelativeResize="0"/>
          <p:nvPr/>
        </p:nvPicPr>
        <p:blipFill rotWithShape="1">
          <a:blip r:embed="rId3">
            <a:alphaModFix/>
          </a:blip>
          <a:srcRect l="3494" r="9999"/>
          <a:stretch/>
        </p:blipFill>
        <p:spPr>
          <a:xfrm rot="-5400000">
            <a:off x="-1485063" y="1471713"/>
            <a:ext cx="6871349" cy="3901224"/>
          </a:xfrm>
          <a:prstGeom prst="rect">
            <a:avLst/>
          </a:prstGeom>
          <a:noFill/>
          <a:ln>
            <a:noFill/>
          </a:ln>
        </p:spPr>
      </p:pic>
    </p:spTree>
    <p:extLst>
      <p:ext uri="{BB962C8B-B14F-4D97-AF65-F5344CB8AC3E}">
        <p14:creationId xmlns:p14="http://schemas.microsoft.com/office/powerpoint/2010/main" val="198945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Shape 96">
          <a:extLst>
            <a:ext uri="{FF2B5EF4-FFF2-40B4-BE49-F238E27FC236}">
              <a16:creationId xmlns:a16="http://schemas.microsoft.com/office/drawing/2014/main" id="{37C23C85-DE60-E7AA-EB52-717D92BEB223}"/>
            </a:ext>
          </a:extLst>
        </p:cNvPr>
        <p:cNvGrpSpPr/>
        <p:nvPr/>
      </p:nvGrpSpPr>
      <p:grpSpPr>
        <a:xfrm>
          <a:off x="0" y="0"/>
          <a:ext cx="0" cy="0"/>
          <a:chOff x="0" y="0"/>
          <a:chExt cx="0" cy="0"/>
        </a:xfrm>
      </p:grpSpPr>
      <p:sp>
        <p:nvSpPr>
          <p:cNvPr id="97" name="Google Shape;97;p3">
            <a:extLst>
              <a:ext uri="{FF2B5EF4-FFF2-40B4-BE49-F238E27FC236}">
                <a16:creationId xmlns:a16="http://schemas.microsoft.com/office/drawing/2014/main" id="{4FA77407-9DF5-5BB8-F6B5-4CF61B11C903}"/>
              </a:ext>
            </a:extLst>
          </p:cNvPr>
          <p:cNvSpPr txBox="1">
            <a:spLocks noGrp="1"/>
          </p:cNvSpPr>
          <p:nvPr>
            <p:ph type="title"/>
          </p:nvPr>
        </p:nvSpPr>
        <p:spPr>
          <a:xfrm>
            <a:off x="4557370" y="689214"/>
            <a:ext cx="7388237" cy="1514012"/>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IE" sz="5400" b="1" dirty="0"/>
              <a:t>TCDSU/AMLCT</a:t>
            </a:r>
            <a:br>
              <a:rPr lang="en-IE" sz="5400" dirty="0"/>
            </a:br>
            <a:r>
              <a:rPr lang="en-IE" sz="5400" dirty="0"/>
              <a:t>Campaigns WhatsApp</a:t>
            </a:r>
            <a:br>
              <a:rPr lang="en-IE" sz="5400" dirty="0"/>
            </a:br>
            <a:r>
              <a:rPr lang="en-IE" sz="5400" dirty="0"/>
              <a:t>group chat</a:t>
            </a:r>
            <a:endParaRPr dirty="0"/>
          </a:p>
        </p:txBody>
      </p:sp>
      <p:sp>
        <p:nvSpPr>
          <p:cNvPr id="3" name="Text Placeholder 2">
            <a:extLst>
              <a:ext uri="{FF2B5EF4-FFF2-40B4-BE49-F238E27FC236}">
                <a16:creationId xmlns:a16="http://schemas.microsoft.com/office/drawing/2014/main" id="{0D3B8A04-C1EE-0074-7310-31D1753F0322}"/>
              </a:ext>
            </a:extLst>
          </p:cNvPr>
          <p:cNvSpPr>
            <a:spLocks noGrp="1"/>
          </p:cNvSpPr>
          <p:nvPr>
            <p:ph type="body" idx="1"/>
          </p:nvPr>
        </p:nvSpPr>
        <p:spPr/>
        <p:txBody>
          <a:bodyPr/>
          <a:lstStyle/>
          <a:p>
            <a:endParaRPr lang="en-IE" dirty="0"/>
          </a:p>
        </p:txBody>
      </p:sp>
      <p:pic>
        <p:nvPicPr>
          <p:cNvPr id="5" name="Google Shape;92;p2">
            <a:extLst>
              <a:ext uri="{FF2B5EF4-FFF2-40B4-BE49-F238E27FC236}">
                <a16:creationId xmlns:a16="http://schemas.microsoft.com/office/drawing/2014/main" id="{0811603D-6E57-A306-D9DE-D54061761651}"/>
              </a:ext>
            </a:extLst>
          </p:cNvPr>
          <p:cNvPicPr preferRelativeResize="0"/>
          <p:nvPr/>
        </p:nvPicPr>
        <p:blipFill>
          <a:blip r:embed="rId3">
            <a:alphaModFix/>
          </a:blip>
          <a:stretch>
            <a:fillRect/>
          </a:stretch>
        </p:blipFill>
        <p:spPr>
          <a:xfrm>
            <a:off x="0" y="0"/>
            <a:ext cx="4476750" cy="6858000"/>
          </a:xfrm>
          <a:prstGeom prst="rect">
            <a:avLst/>
          </a:prstGeom>
          <a:noFill/>
          <a:ln>
            <a:noFill/>
          </a:ln>
        </p:spPr>
      </p:pic>
    </p:spTree>
    <p:extLst>
      <p:ext uri="{BB962C8B-B14F-4D97-AF65-F5344CB8AC3E}">
        <p14:creationId xmlns:p14="http://schemas.microsoft.com/office/powerpoint/2010/main" val="2007065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Shape 103">
          <a:extLst>
            <a:ext uri="{FF2B5EF4-FFF2-40B4-BE49-F238E27FC236}">
              <a16:creationId xmlns:a16="http://schemas.microsoft.com/office/drawing/2014/main" id="{8BB9F22A-CA89-F469-469F-FC04C2681A8F}"/>
            </a:ext>
          </a:extLst>
        </p:cNvPr>
        <p:cNvGrpSpPr/>
        <p:nvPr/>
      </p:nvGrpSpPr>
      <p:grpSpPr>
        <a:xfrm>
          <a:off x="0" y="0"/>
          <a:ext cx="0" cy="0"/>
          <a:chOff x="0" y="0"/>
          <a:chExt cx="0" cy="0"/>
        </a:xfrm>
      </p:grpSpPr>
      <p:sp>
        <p:nvSpPr>
          <p:cNvPr id="104" name="Google Shape;104;p4">
            <a:extLst>
              <a:ext uri="{FF2B5EF4-FFF2-40B4-BE49-F238E27FC236}">
                <a16:creationId xmlns:a16="http://schemas.microsoft.com/office/drawing/2014/main" id="{B66FBB8B-57D2-2730-A61D-19B37B9E06EF}"/>
              </a:ext>
            </a:extLst>
          </p:cNvPr>
          <p:cNvSpPr txBox="1">
            <a:spLocks noGrp="1"/>
          </p:cNvSpPr>
          <p:nvPr>
            <p:ph type="title"/>
          </p:nvPr>
        </p:nvSpPr>
        <p:spPr>
          <a:xfrm>
            <a:off x="572493" y="238539"/>
            <a:ext cx="11018520" cy="14344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Calibri"/>
              <a:buNone/>
            </a:pPr>
            <a:r>
              <a:rPr lang="en-IE" sz="5400" dirty="0"/>
              <a:t>The T Fund – a student-run service</a:t>
            </a:r>
            <a:endParaRPr dirty="0"/>
          </a:p>
        </p:txBody>
      </p:sp>
      <p:sp>
        <p:nvSpPr>
          <p:cNvPr id="105" name="Google Shape;105;p4">
            <a:extLst>
              <a:ext uri="{FF2B5EF4-FFF2-40B4-BE49-F238E27FC236}">
                <a16:creationId xmlns:a16="http://schemas.microsoft.com/office/drawing/2014/main" id="{F31DC127-3882-DE38-2F7A-5A9BAC573400}"/>
              </a:ext>
            </a:extLst>
          </p:cNvPr>
          <p:cNvSpPr txBox="1">
            <a:spLocks noGrp="1"/>
          </p:cNvSpPr>
          <p:nvPr>
            <p:ph type="body" idx="1"/>
          </p:nvPr>
        </p:nvSpPr>
        <p:spPr>
          <a:xfrm>
            <a:off x="572493" y="2071316"/>
            <a:ext cx="6713552" cy="4119172"/>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200"/>
              <a:buNone/>
            </a:pPr>
            <a:r>
              <a:rPr lang="en-IE" sz="2200" b="1" i="0" u="none" strike="noStrike" dirty="0">
                <a:latin typeface="Calibri"/>
                <a:ea typeface="Calibri"/>
                <a:cs typeface="Calibri"/>
                <a:sym typeface="Calibri"/>
              </a:rPr>
              <a:t>Students are able to apply for gender affirming items such as binders, gaffs, makeup, clothes, etc. </a:t>
            </a:r>
          </a:p>
          <a:p>
            <a:pPr marL="0" lvl="0" indent="0" algn="l" rtl="0">
              <a:lnSpc>
                <a:spcPct val="90000"/>
              </a:lnSpc>
              <a:spcBef>
                <a:spcPts val="0"/>
              </a:spcBef>
              <a:spcAft>
                <a:spcPts val="0"/>
              </a:spcAft>
              <a:buClr>
                <a:schemeClr val="dk1"/>
              </a:buClr>
              <a:buSzPts val="2200"/>
              <a:buNone/>
            </a:pPr>
            <a:endParaRPr sz="2200" b="1" i="0" u="none" strike="noStrike" dirty="0">
              <a:latin typeface="Arial"/>
              <a:ea typeface="Arial"/>
              <a:cs typeface="Arial"/>
              <a:sym typeface="Arial"/>
            </a:endParaRPr>
          </a:p>
          <a:p>
            <a:pPr marL="228600" lvl="0" indent="-228600" algn="l" rtl="0">
              <a:lnSpc>
                <a:spcPct val="90000"/>
              </a:lnSpc>
              <a:spcBef>
                <a:spcPts val="0"/>
              </a:spcBef>
              <a:spcAft>
                <a:spcPts val="0"/>
              </a:spcAft>
              <a:buClr>
                <a:schemeClr val="dk1"/>
              </a:buClr>
              <a:buSzPts val="2200"/>
              <a:buChar char="•"/>
            </a:pPr>
            <a:r>
              <a:rPr lang="en-IE" sz="2200" b="0" i="0" u="none" strike="noStrike" dirty="0">
                <a:latin typeface="Calibri"/>
                <a:ea typeface="Calibri"/>
                <a:cs typeface="Calibri"/>
                <a:sym typeface="Calibri"/>
              </a:rPr>
              <a:t>The T Fund committee meets once every term to allocate money to the applicants</a:t>
            </a:r>
          </a:p>
          <a:p>
            <a:pPr marL="0" lvl="0" indent="0" algn="l" rtl="0">
              <a:lnSpc>
                <a:spcPct val="90000"/>
              </a:lnSpc>
              <a:spcBef>
                <a:spcPts val="0"/>
              </a:spcBef>
              <a:spcAft>
                <a:spcPts val="0"/>
              </a:spcAft>
              <a:buClr>
                <a:schemeClr val="dk1"/>
              </a:buClr>
              <a:buSzPts val="2200"/>
              <a:buNone/>
            </a:pPr>
            <a:endParaRPr lang="en-IE" sz="2200" b="0" i="0" u="none" strike="noStrike" dirty="0">
              <a:latin typeface="Calibri"/>
              <a:ea typeface="Calibri"/>
              <a:cs typeface="Calibri"/>
              <a:sym typeface="Calibri"/>
            </a:endParaRPr>
          </a:p>
          <a:p>
            <a:pPr marL="228600" lvl="0" indent="-228600" algn="l" rtl="0">
              <a:lnSpc>
                <a:spcPct val="90000"/>
              </a:lnSpc>
              <a:spcBef>
                <a:spcPts val="0"/>
              </a:spcBef>
              <a:spcAft>
                <a:spcPts val="0"/>
              </a:spcAft>
              <a:buClr>
                <a:schemeClr val="dk1"/>
              </a:buClr>
              <a:buSzPts val="2200"/>
              <a:buChar char="•"/>
            </a:pPr>
            <a:r>
              <a:rPr lang="en-IE" sz="2200" b="0" i="0" u="none" strike="noStrike" dirty="0">
                <a:latin typeface="Calibri"/>
                <a:ea typeface="Calibri"/>
                <a:cs typeface="Calibri"/>
                <a:sym typeface="Calibri"/>
              </a:rPr>
              <a:t>Cannot be used for medical supplies</a:t>
            </a:r>
          </a:p>
          <a:p>
            <a:pPr marL="0" lvl="0" indent="0" algn="l" rtl="0">
              <a:lnSpc>
                <a:spcPct val="90000"/>
              </a:lnSpc>
              <a:spcBef>
                <a:spcPts val="0"/>
              </a:spcBef>
              <a:spcAft>
                <a:spcPts val="0"/>
              </a:spcAft>
              <a:buClr>
                <a:schemeClr val="dk1"/>
              </a:buClr>
              <a:buSzPts val="2200"/>
              <a:buNone/>
            </a:pPr>
            <a:endParaRPr sz="2200" b="0" i="0" u="none" strike="noStrike" dirty="0">
              <a:latin typeface="Arial"/>
              <a:ea typeface="Arial"/>
              <a:cs typeface="Arial"/>
              <a:sym typeface="Arial"/>
            </a:endParaRPr>
          </a:p>
          <a:p>
            <a:pPr marL="228600" lvl="0" indent="-228600" algn="l" rtl="0">
              <a:lnSpc>
                <a:spcPct val="90000"/>
              </a:lnSpc>
              <a:spcBef>
                <a:spcPts val="0"/>
              </a:spcBef>
              <a:spcAft>
                <a:spcPts val="0"/>
              </a:spcAft>
              <a:buClr>
                <a:schemeClr val="dk1"/>
              </a:buClr>
              <a:buSzPts val="2200"/>
              <a:buFont typeface="Arial"/>
              <a:buChar char="•"/>
            </a:pPr>
            <a:r>
              <a:rPr lang="en-IE" sz="2200" b="0" i="0" u="none" strike="noStrike" dirty="0">
                <a:latin typeface="Calibri"/>
                <a:ea typeface="Calibri"/>
                <a:cs typeface="Calibri"/>
                <a:sym typeface="Calibri"/>
              </a:rPr>
              <a:t>There is €1000 for each term, and a limit of €200 per student. </a:t>
            </a:r>
            <a:endParaRPr sz="2200" b="0" i="0" u="none" strike="noStrike" dirty="0">
              <a:latin typeface="Arial"/>
              <a:ea typeface="Arial"/>
              <a:cs typeface="Arial"/>
              <a:sym typeface="Arial"/>
            </a:endParaRPr>
          </a:p>
          <a:p>
            <a:pPr marL="228600" lvl="0" indent="-228600" algn="l" rtl="0">
              <a:lnSpc>
                <a:spcPct val="90000"/>
              </a:lnSpc>
              <a:spcBef>
                <a:spcPts val="1000"/>
              </a:spcBef>
              <a:spcAft>
                <a:spcPts val="0"/>
              </a:spcAft>
              <a:buClr>
                <a:schemeClr val="dk1"/>
              </a:buClr>
              <a:buSzPts val="2200"/>
              <a:buFont typeface="Arial"/>
              <a:buChar char="•"/>
            </a:pPr>
            <a:r>
              <a:rPr lang="en-IE" sz="2200" b="0" i="0" u="none" strike="noStrike" dirty="0">
                <a:latin typeface="Calibri"/>
                <a:ea typeface="Calibri"/>
                <a:cs typeface="Calibri"/>
                <a:sym typeface="Calibri"/>
              </a:rPr>
              <a:t>If you feel this resource would be useful to you, please keep an eye out on the weekly SU email for applications</a:t>
            </a:r>
            <a:endParaRPr sz="2200" b="0" i="0" u="none" strike="noStrike" dirty="0">
              <a:latin typeface="Arial"/>
              <a:ea typeface="Arial"/>
              <a:cs typeface="Arial"/>
              <a:sym typeface="Arial"/>
            </a:endParaRPr>
          </a:p>
          <a:p>
            <a:pPr marL="228600" lvl="0" indent="-88900" algn="l" rtl="0">
              <a:lnSpc>
                <a:spcPct val="90000"/>
              </a:lnSpc>
              <a:spcBef>
                <a:spcPts val="1000"/>
              </a:spcBef>
              <a:spcAft>
                <a:spcPts val="0"/>
              </a:spcAft>
              <a:buClr>
                <a:schemeClr val="dk1"/>
              </a:buClr>
              <a:buSzPts val="2200"/>
              <a:buNone/>
            </a:pPr>
            <a:endParaRPr sz="2200" dirty="0"/>
          </a:p>
        </p:txBody>
      </p:sp>
      <p:pic>
        <p:nvPicPr>
          <p:cNvPr id="106" name="Google Shape;106;p4" descr="A group of people standing under a large tent&#10;&#10;Description automatically generated">
            <a:extLst>
              <a:ext uri="{FF2B5EF4-FFF2-40B4-BE49-F238E27FC236}">
                <a16:creationId xmlns:a16="http://schemas.microsoft.com/office/drawing/2014/main" id="{4DC3847F-7390-7713-AC97-054446CA7543}"/>
              </a:ext>
            </a:extLst>
          </p:cNvPr>
          <p:cNvPicPr preferRelativeResize="0"/>
          <p:nvPr/>
        </p:nvPicPr>
        <p:blipFill rotWithShape="1">
          <a:blip r:embed="rId3">
            <a:alphaModFix/>
          </a:blip>
          <a:srcRect l="13764" r="32121" b="2"/>
          <a:stretch/>
        </p:blipFill>
        <p:spPr>
          <a:xfrm>
            <a:off x="7675658" y="2093976"/>
            <a:ext cx="3941064" cy="4096512"/>
          </a:xfrm>
          <a:prstGeom prst="rect">
            <a:avLst/>
          </a:prstGeom>
          <a:noFill/>
          <a:ln>
            <a:noFill/>
          </a:ln>
        </p:spPr>
      </p:pic>
    </p:spTree>
    <p:extLst>
      <p:ext uri="{BB962C8B-B14F-4D97-AF65-F5344CB8AC3E}">
        <p14:creationId xmlns:p14="http://schemas.microsoft.com/office/powerpoint/2010/main" val="2782671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Shape 225"/>
        <p:cNvGrpSpPr/>
        <p:nvPr/>
      </p:nvGrpSpPr>
      <p:grpSpPr>
        <a:xfrm>
          <a:off x="0" y="0"/>
          <a:ext cx="0" cy="0"/>
          <a:chOff x="0" y="0"/>
          <a:chExt cx="0" cy="0"/>
        </a:xfrm>
      </p:grpSpPr>
      <p:sp>
        <p:nvSpPr>
          <p:cNvPr id="227" name="Google Shape;227;p12"/>
          <p:cNvSpPr txBox="1">
            <a:spLocks noGrp="1"/>
          </p:cNvSpPr>
          <p:nvPr>
            <p:ph type="title"/>
          </p:nvPr>
        </p:nvSpPr>
        <p:spPr>
          <a:xfrm>
            <a:off x="838200" y="125178"/>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IE" dirty="0"/>
              <a:t>Queer Spaces in Dublin</a:t>
            </a:r>
            <a:endParaRPr dirty="0"/>
          </a:p>
        </p:txBody>
      </p:sp>
      <p:sp>
        <p:nvSpPr>
          <p:cNvPr id="228" name="Google Shape;228;p12"/>
          <p:cNvSpPr txBox="1">
            <a:spLocks noGrp="1"/>
          </p:cNvSpPr>
          <p:nvPr>
            <p:ph type="body" idx="1"/>
          </p:nvPr>
        </p:nvSpPr>
        <p:spPr>
          <a:xfrm>
            <a:off x="371917" y="766995"/>
            <a:ext cx="3065400" cy="823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1000"/>
              </a:spcBef>
              <a:spcAft>
                <a:spcPts val="0"/>
              </a:spcAft>
              <a:buSzPts val="2400"/>
              <a:buNone/>
            </a:pPr>
            <a:r>
              <a:rPr lang="en-IE" dirty="0"/>
              <a:t>Bars &amp; Clubs</a:t>
            </a:r>
            <a:endParaRPr dirty="0"/>
          </a:p>
        </p:txBody>
      </p:sp>
      <p:sp>
        <p:nvSpPr>
          <p:cNvPr id="229" name="Google Shape;229;p12"/>
          <p:cNvSpPr txBox="1">
            <a:spLocks noGrp="1"/>
          </p:cNvSpPr>
          <p:nvPr>
            <p:ph type="body" idx="2"/>
          </p:nvPr>
        </p:nvSpPr>
        <p:spPr>
          <a:xfrm>
            <a:off x="355600" y="1620506"/>
            <a:ext cx="4101194" cy="4546149"/>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SzPts val="935"/>
              <a:buNone/>
            </a:pPr>
            <a:r>
              <a:rPr lang="en-IE" sz="1700" b="1" dirty="0">
                <a:latin typeface="Arial"/>
                <a:ea typeface="Arial"/>
                <a:cs typeface="Arial"/>
                <a:sym typeface="Arial"/>
              </a:rPr>
              <a:t>The George </a:t>
            </a:r>
            <a:r>
              <a:rPr lang="en-IE" sz="1700" dirty="0">
                <a:latin typeface="Arial"/>
                <a:ea typeface="Arial"/>
                <a:cs typeface="Arial"/>
                <a:sym typeface="Arial"/>
              </a:rPr>
              <a:t>on Dame Street is a great shout. It is very fun, it has a lot of straight people with their one gay friend, but the vibe is usually good. </a:t>
            </a:r>
            <a:endParaRPr sz="1700" dirty="0">
              <a:latin typeface="Arial"/>
              <a:ea typeface="Arial"/>
              <a:cs typeface="Arial"/>
              <a:sym typeface="Arial"/>
            </a:endParaRPr>
          </a:p>
          <a:p>
            <a:pPr marL="0" lvl="0" indent="0" algn="l" rtl="0">
              <a:lnSpc>
                <a:spcPct val="95000"/>
              </a:lnSpc>
              <a:spcBef>
                <a:spcPts val="0"/>
              </a:spcBef>
              <a:spcAft>
                <a:spcPts val="0"/>
              </a:spcAft>
              <a:buSzPts val="935"/>
              <a:buNone/>
            </a:pPr>
            <a:endParaRPr sz="1700" dirty="0">
              <a:latin typeface="Arial"/>
              <a:ea typeface="Arial"/>
              <a:cs typeface="Arial"/>
              <a:sym typeface="Arial"/>
            </a:endParaRPr>
          </a:p>
          <a:p>
            <a:pPr marL="0" lvl="0" indent="0" algn="l" rtl="0">
              <a:lnSpc>
                <a:spcPct val="95000"/>
              </a:lnSpc>
              <a:spcBef>
                <a:spcPts val="0"/>
              </a:spcBef>
              <a:spcAft>
                <a:spcPts val="0"/>
              </a:spcAft>
              <a:buSzPts val="935"/>
              <a:buNone/>
            </a:pPr>
            <a:r>
              <a:rPr lang="en-IE" sz="1700" b="1" dirty="0" err="1">
                <a:latin typeface="Arial"/>
                <a:ea typeface="Arial"/>
                <a:cs typeface="Arial"/>
                <a:sym typeface="Arial"/>
              </a:rPr>
              <a:t>Pantibar</a:t>
            </a:r>
            <a:r>
              <a:rPr lang="en-IE" sz="1700" dirty="0">
                <a:latin typeface="Arial"/>
                <a:ea typeface="Arial"/>
                <a:cs typeface="Arial"/>
                <a:sym typeface="Arial"/>
              </a:rPr>
              <a:t> on the Northside of the River is a more laid back space. Music is more of a factor, the kind of bar you go to meet people to talk to.</a:t>
            </a:r>
            <a:endParaRPr sz="1700" dirty="0">
              <a:latin typeface="Arial"/>
              <a:ea typeface="Arial"/>
              <a:cs typeface="Arial"/>
              <a:sym typeface="Arial"/>
            </a:endParaRPr>
          </a:p>
          <a:p>
            <a:pPr marL="0" lvl="0" indent="0" algn="l" rtl="0">
              <a:lnSpc>
                <a:spcPct val="95000"/>
              </a:lnSpc>
              <a:spcBef>
                <a:spcPts val="0"/>
              </a:spcBef>
              <a:spcAft>
                <a:spcPts val="0"/>
              </a:spcAft>
              <a:buClr>
                <a:schemeClr val="dk1"/>
              </a:buClr>
              <a:buSzPts val="935"/>
              <a:buFont typeface="Arial"/>
              <a:buNone/>
            </a:pPr>
            <a:r>
              <a:rPr lang="en-IE" sz="1700" dirty="0">
                <a:latin typeface="Arial"/>
                <a:ea typeface="Arial"/>
                <a:cs typeface="Arial"/>
                <a:sym typeface="Arial"/>
              </a:rPr>
              <a:t> </a:t>
            </a:r>
            <a:br>
              <a:rPr lang="en-IE" sz="1700" dirty="0">
                <a:latin typeface="Arial"/>
                <a:ea typeface="Arial"/>
                <a:cs typeface="Arial"/>
                <a:sym typeface="Arial"/>
              </a:rPr>
            </a:br>
            <a:r>
              <a:rPr lang="en-IE" sz="1700" b="1" dirty="0">
                <a:latin typeface="Arial"/>
                <a:ea typeface="Arial"/>
                <a:cs typeface="Arial"/>
                <a:sym typeface="Arial"/>
              </a:rPr>
              <a:t>Street 66 </a:t>
            </a:r>
            <a:r>
              <a:rPr lang="en-IE" sz="1700" dirty="0">
                <a:latin typeface="Arial"/>
                <a:ea typeface="Arial"/>
                <a:cs typeface="Arial"/>
                <a:sym typeface="Arial"/>
              </a:rPr>
              <a:t>is an amazing Queer pub that hosts regular daytime and nighttime events. Great spot to watch matches, play board games, and chat with weekly dancing as well.</a:t>
            </a:r>
            <a:br>
              <a:rPr lang="en-IE" sz="1700" dirty="0">
                <a:latin typeface="Arial"/>
                <a:ea typeface="Arial"/>
                <a:cs typeface="Arial"/>
                <a:sym typeface="Arial"/>
              </a:rPr>
            </a:br>
            <a:endParaRPr lang="en-IE" sz="1700" dirty="0">
              <a:latin typeface="Arial"/>
              <a:ea typeface="Arial"/>
              <a:cs typeface="Arial"/>
              <a:sym typeface="Arial"/>
            </a:endParaRPr>
          </a:p>
          <a:p>
            <a:pPr marL="0" lvl="0" indent="0" algn="l" rtl="0">
              <a:lnSpc>
                <a:spcPct val="95000"/>
              </a:lnSpc>
              <a:spcBef>
                <a:spcPts val="0"/>
              </a:spcBef>
              <a:spcAft>
                <a:spcPts val="0"/>
              </a:spcAft>
              <a:buClr>
                <a:schemeClr val="dk1"/>
              </a:buClr>
              <a:buSzPts val="935"/>
              <a:buFont typeface="Arial"/>
              <a:buNone/>
            </a:pPr>
            <a:r>
              <a:rPr lang="en-IE" sz="1700" b="1" dirty="0" err="1">
                <a:latin typeface="Arial"/>
                <a:cs typeface="Arial"/>
                <a:sym typeface="Arial"/>
              </a:rPr>
              <a:t>Pennylane</a:t>
            </a:r>
            <a:r>
              <a:rPr lang="en-IE" sz="1700" dirty="0">
                <a:latin typeface="Arial"/>
                <a:cs typeface="Arial"/>
                <a:sym typeface="Arial"/>
              </a:rPr>
              <a:t> next to </a:t>
            </a:r>
            <a:r>
              <a:rPr lang="en-IE" sz="1700" dirty="0" err="1">
                <a:latin typeface="Arial"/>
                <a:cs typeface="Arial"/>
                <a:sym typeface="Arial"/>
              </a:rPr>
              <a:t>Pantibar</a:t>
            </a:r>
            <a:r>
              <a:rPr lang="en-IE" sz="1700" dirty="0">
                <a:latin typeface="Arial"/>
                <a:cs typeface="Arial"/>
                <a:sym typeface="Arial"/>
              </a:rPr>
              <a:t> is a relaxed bar. Good cocktails. Age range skews a little older</a:t>
            </a:r>
            <a:endParaRPr sz="1700" dirty="0"/>
          </a:p>
        </p:txBody>
      </p:sp>
      <p:sp>
        <p:nvSpPr>
          <p:cNvPr id="230" name="Google Shape;230;p12"/>
          <p:cNvSpPr txBox="1">
            <a:spLocks noGrp="1"/>
          </p:cNvSpPr>
          <p:nvPr>
            <p:ph type="body" idx="3"/>
          </p:nvPr>
        </p:nvSpPr>
        <p:spPr>
          <a:xfrm>
            <a:off x="4456794" y="697037"/>
            <a:ext cx="3290700" cy="823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1000"/>
              </a:spcBef>
              <a:spcAft>
                <a:spcPts val="0"/>
              </a:spcAft>
              <a:buSzPts val="2400"/>
              <a:buNone/>
            </a:pPr>
            <a:r>
              <a:rPr lang="en-IE" dirty="0"/>
              <a:t>Sport</a:t>
            </a:r>
            <a:endParaRPr dirty="0"/>
          </a:p>
        </p:txBody>
      </p:sp>
      <p:sp>
        <p:nvSpPr>
          <p:cNvPr id="231" name="Google Shape;231;p12"/>
          <p:cNvSpPr txBox="1">
            <a:spLocks noGrp="1"/>
          </p:cNvSpPr>
          <p:nvPr>
            <p:ph type="body" idx="4"/>
          </p:nvPr>
        </p:nvSpPr>
        <p:spPr>
          <a:xfrm>
            <a:off x="4434404" y="1590795"/>
            <a:ext cx="3885795" cy="504745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ct val="108108"/>
              <a:buNone/>
            </a:pPr>
            <a:r>
              <a:rPr lang="en-IE" sz="1700" b="1" dirty="0">
                <a:latin typeface="Arial"/>
                <a:ea typeface="Arial"/>
                <a:cs typeface="Arial"/>
                <a:sym typeface="Arial"/>
              </a:rPr>
              <a:t>Emerald Warriors </a:t>
            </a:r>
            <a:r>
              <a:rPr lang="en-IE" sz="1700" dirty="0">
                <a:latin typeface="Arial"/>
                <a:ea typeface="Arial"/>
                <a:cs typeface="Arial"/>
                <a:sym typeface="Arial"/>
              </a:rPr>
              <a:t>LGBT+ Rugby team</a:t>
            </a:r>
          </a:p>
          <a:p>
            <a:pPr marL="0" lvl="0" indent="0" algn="l" rtl="0">
              <a:lnSpc>
                <a:spcPct val="100000"/>
              </a:lnSpc>
              <a:spcBef>
                <a:spcPts val="0"/>
              </a:spcBef>
              <a:spcAft>
                <a:spcPts val="0"/>
              </a:spcAft>
              <a:buSzPct val="108108"/>
              <a:buNone/>
            </a:pPr>
            <a:endParaRPr lang="en-IE" sz="1700" dirty="0">
              <a:latin typeface="Arial"/>
              <a:ea typeface="Arial"/>
              <a:cs typeface="Arial"/>
              <a:sym typeface="Arial"/>
            </a:endParaRPr>
          </a:p>
          <a:p>
            <a:pPr marL="0" lvl="0" indent="0" algn="l" rtl="0">
              <a:lnSpc>
                <a:spcPct val="100000"/>
              </a:lnSpc>
              <a:spcBef>
                <a:spcPts val="0"/>
              </a:spcBef>
              <a:spcAft>
                <a:spcPts val="0"/>
              </a:spcAft>
              <a:buSzPct val="108108"/>
              <a:buNone/>
            </a:pPr>
            <a:r>
              <a:rPr lang="en-IE" sz="1700" b="1" dirty="0" err="1">
                <a:latin typeface="Arial"/>
                <a:ea typeface="Arial"/>
                <a:cs typeface="Arial"/>
                <a:sym typeface="Arial"/>
              </a:rPr>
              <a:t>Stoneballerz</a:t>
            </a:r>
            <a:r>
              <a:rPr lang="en-IE" sz="1700" dirty="0">
                <a:latin typeface="Arial"/>
                <a:ea typeface="Arial"/>
                <a:cs typeface="Arial"/>
                <a:sym typeface="Arial"/>
              </a:rPr>
              <a:t>: LGBTQ+ Softball</a:t>
            </a:r>
          </a:p>
          <a:p>
            <a:pPr marL="0" lvl="0" indent="0" algn="l" rtl="0">
              <a:lnSpc>
                <a:spcPct val="100000"/>
              </a:lnSpc>
              <a:spcBef>
                <a:spcPts val="0"/>
              </a:spcBef>
              <a:spcAft>
                <a:spcPts val="0"/>
              </a:spcAft>
              <a:buSzPct val="108108"/>
              <a:buNone/>
            </a:pPr>
            <a:endParaRPr lang="en-IE" sz="1700" dirty="0">
              <a:latin typeface="Arial"/>
              <a:ea typeface="Arial"/>
              <a:cs typeface="Arial"/>
              <a:sym typeface="Arial"/>
            </a:endParaRPr>
          </a:p>
          <a:p>
            <a:pPr marL="0" lvl="0" indent="0" algn="l" rtl="0">
              <a:lnSpc>
                <a:spcPct val="100000"/>
              </a:lnSpc>
              <a:spcBef>
                <a:spcPts val="0"/>
              </a:spcBef>
              <a:spcAft>
                <a:spcPts val="0"/>
              </a:spcAft>
              <a:buSzPct val="108108"/>
              <a:buNone/>
            </a:pPr>
            <a:r>
              <a:rPr lang="en-IE" sz="1700" b="1" dirty="0">
                <a:latin typeface="+mj-lt"/>
              </a:rPr>
              <a:t>Na </a:t>
            </a:r>
            <a:r>
              <a:rPr lang="en-IE" sz="1700" b="1" dirty="0" err="1">
                <a:latin typeface="+mj-lt"/>
              </a:rPr>
              <a:t>Gaeil</a:t>
            </a:r>
            <a:r>
              <a:rPr lang="en-IE" sz="1700" b="1" dirty="0">
                <a:latin typeface="+mj-lt"/>
              </a:rPr>
              <a:t> </a:t>
            </a:r>
            <a:r>
              <a:rPr lang="en-IE" sz="1700" b="1" dirty="0" err="1">
                <a:latin typeface="+mj-lt"/>
              </a:rPr>
              <a:t>Aeracha</a:t>
            </a:r>
            <a:r>
              <a:rPr lang="en-IE" sz="1700" b="1" dirty="0">
                <a:latin typeface="+mj-lt"/>
              </a:rPr>
              <a:t> </a:t>
            </a:r>
            <a:r>
              <a:rPr lang="en-IE" sz="1700" dirty="0">
                <a:latin typeface="+mj-lt"/>
              </a:rPr>
              <a:t>GAA Football (men’s &amp; women’s) and Hurling</a:t>
            </a:r>
          </a:p>
          <a:p>
            <a:pPr marL="0" lvl="0" indent="0" algn="l" rtl="0">
              <a:lnSpc>
                <a:spcPct val="100000"/>
              </a:lnSpc>
              <a:spcBef>
                <a:spcPts val="0"/>
              </a:spcBef>
              <a:spcAft>
                <a:spcPts val="0"/>
              </a:spcAft>
              <a:buSzPct val="108108"/>
              <a:buNone/>
            </a:pPr>
            <a:endParaRPr lang="en-IE" sz="1700" dirty="0">
              <a:latin typeface="+mj-lt"/>
            </a:endParaRPr>
          </a:p>
          <a:p>
            <a:pPr marL="0" lvl="0" indent="0" algn="l" rtl="0">
              <a:lnSpc>
                <a:spcPct val="100000"/>
              </a:lnSpc>
              <a:spcBef>
                <a:spcPts val="0"/>
              </a:spcBef>
              <a:spcAft>
                <a:spcPts val="0"/>
              </a:spcAft>
              <a:buSzPct val="108108"/>
              <a:buNone/>
            </a:pPr>
            <a:r>
              <a:rPr lang="en-IE" sz="1700" b="1" dirty="0">
                <a:latin typeface="+mj-lt"/>
              </a:rPr>
              <a:t>Dublin Devils </a:t>
            </a:r>
            <a:r>
              <a:rPr lang="en-IE" sz="1700" dirty="0">
                <a:latin typeface="+mj-lt"/>
              </a:rPr>
              <a:t>LGBTQ Football (broadly </a:t>
            </a:r>
            <a:r>
              <a:rPr lang="en-IE" sz="1700" dirty="0" err="1">
                <a:latin typeface="+mj-lt"/>
              </a:rPr>
              <a:t>mens</a:t>
            </a:r>
            <a:r>
              <a:rPr lang="en-IE" sz="1700" dirty="0">
                <a:latin typeface="+mj-lt"/>
              </a:rPr>
              <a:t>) (soccer) </a:t>
            </a:r>
          </a:p>
          <a:p>
            <a:pPr marL="0" lvl="0" indent="0" algn="l" rtl="0">
              <a:lnSpc>
                <a:spcPct val="100000"/>
              </a:lnSpc>
              <a:spcBef>
                <a:spcPts val="0"/>
              </a:spcBef>
              <a:spcAft>
                <a:spcPts val="0"/>
              </a:spcAft>
              <a:buSzPct val="108108"/>
              <a:buNone/>
            </a:pPr>
            <a:endParaRPr sz="1700" dirty="0">
              <a:latin typeface="+mj-lt"/>
            </a:endParaRPr>
          </a:p>
          <a:p>
            <a:pPr marL="0" lvl="0" indent="0" algn="l" rtl="0">
              <a:lnSpc>
                <a:spcPct val="100000"/>
              </a:lnSpc>
              <a:spcBef>
                <a:spcPts val="0"/>
              </a:spcBef>
              <a:spcAft>
                <a:spcPts val="0"/>
              </a:spcAft>
              <a:buSzPct val="108108"/>
              <a:buNone/>
            </a:pPr>
            <a:r>
              <a:rPr lang="en-IE" sz="1700" b="1" dirty="0">
                <a:latin typeface="Arial"/>
                <a:ea typeface="Arial"/>
                <a:cs typeface="Arial"/>
                <a:sym typeface="Arial"/>
              </a:rPr>
              <a:t>Pink Ladies </a:t>
            </a:r>
            <a:r>
              <a:rPr lang="en-IE" sz="1700" dirty="0">
                <a:latin typeface="Arial"/>
                <a:ea typeface="Arial"/>
                <a:cs typeface="Arial"/>
                <a:sym typeface="Arial"/>
              </a:rPr>
              <a:t>LGBTQ+ Hockey</a:t>
            </a:r>
          </a:p>
          <a:p>
            <a:pPr marL="0" lvl="0" indent="0" algn="l" rtl="0">
              <a:lnSpc>
                <a:spcPct val="100000"/>
              </a:lnSpc>
              <a:spcBef>
                <a:spcPts val="0"/>
              </a:spcBef>
              <a:spcAft>
                <a:spcPts val="0"/>
              </a:spcAft>
              <a:buSzPct val="108108"/>
              <a:buNone/>
            </a:pPr>
            <a:endParaRPr lang="en-IE" sz="1700" dirty="0">
              <a:latin typeface="Arial"/>
              <a:ea typeface="Arial"/>
              <a:cs typeface="Arial"/>
              <a:sym typeface="Arial"/>
            </a:endParaRPr>
          </a:p>
          <a:p>
            <a:pPr marL="0" lvl="0" indent="0" algn="l" rtl="0">
              <a:lnSpc>
                <a:spcPct val="100000"/>
              </a:lnSpc>
              <a:spcBef>
                <a:spcPts val="0"/>
              </a:spcBef>
              <a:spcAft>
                <a:spcPts val="0"/>
              </a:spcAft>
              <a:buSzPct val="108108"/>
              <a:buNone/>
            </a:pPr>
            <a:r>
              <a:rPr lang="en-IE" sz="1700" b="1" dirty="0">
                <a:latin typeface="Arial"/>
                <a:ea typeface="Arial"/>
                <a:cs typeface="Arial"/>
                <a:sym typeface="Arial"/>
              </a:rPr>
              <a:t>Shamrock </a:t>
            </a:r>
            <a:r>
              <a:rPr lang="en-IE" sz="1700" b="1" dirty="0" err="1">
                <a:latin typeface="Arial"/>
                <a:ea typeface="Arial"/>
                <a:cs typeface="Arial"/>
                <a:sym typeface="Arial"/>
              </a:rPr>
              <a:t>Síoga</a:t>
            </a:r>
            <a:r>
              <a:rPr lang="en-IE" sz="1700" b="1" dirty="0">
                <a:latin typeface="Arial"/>
                <a:ea typeface="Arial"/>
                <a:cs typeface="Arial"/>
                <a:sym typeface="Arial"/>
              </a:rPr>
              <a:t> </a:t>
            </a:r>
            <a:r>
              <a:rPr lang="en-IE" sz="1700" dirty="0">
                <a:latin typeface="Arial"/>
                <a:ea typeface="Arial"/>
                <a:cs typeface="Arial"/>
                <a:sym typeface="Arial"/>
              </a:rPr>
              <a:t>LGBTQ+ Basketball</a:t>
            </a:r>
          </a:p>
          <a:p>
            <a:pPr marL="0" lvl="0" indent="0" algn="l" rtl="0">
              <a:lnSpc>
                <a:spcPct val="100000"/>
              </a:lnSpc>
              <a:spcBef>
                <a:spcPts val="0"/>
              </a:spcBef>
              <a:spcAft>
                <a:spcPts val="0"/>
              </a:spcAft>
              <a:buSzPct val="108108"/>
              <a:buNone/>
            </a:pPr>
            <a:endParaRPr lang="en-IE" sz="1700" b="1" dirty="0">
              <a:latin typeface="Arial"/>
              <a:ea typeface="Arial"/>
              <a:cs typeface="Arial"/>
              <a:sym typeface="Arial"/>
            </a:endParaRPr>
          </a:p>
          <a:p>
            <a:pPr marL="0" lvl="0" indent="0" algn="l" rtl="0">
              <a:lnSpc>
                <a:spcPct val="100000"/>
              </a:lnSpc>
              <a:spcBef>
                <a:spcPts val="0"/>
              </a:spcBef>
              <a:spcAft>
                <a:spcPts val="0"/>
              </a:spcAft>
              <a:buSzPct val="108108"/>
              <a:buNone/>
            </a:pPr>
            <a:r>
              <a:rPr lang="en-IE" sz="1700" b="1" dirty="0">
                <a:latin typeface="Arial"/>
                <a:ea typeface="Arial"/>
                <a:cs typeface="Arial"/>
                <a:sym typeface="Arial"/>
              </a:rPr>
              <a:t>Out and About </a:t>
            </a:r>
            <a:r>
              <a:rPr lang="en-IE" sz="1700" dirty="0">
                <a:latin typeface="Arial"/>
                <a:ea typeface="Arial"/>
                <a:cs typeface="Arial"/>
                <a:sym typeface="Arial"/>
              </a:rPr>
              <a:t>Queer Hiking </a:t>
            </a:r>
          </a:p>
          <a:p>
            <a:pPr marL="0" lvl="0" indent="0" algn="l" rtl="0">
              <a:lnSpc>
                <a:spcPct val="100000"/>
              </a:lnSpc>
              <a:spcBef>
                <a:spcPts val="0"/>
              </a:spcBef>
              <a:spcAft>
                <a:spcPts val="0"/>
              </a:spcAft>
              <a:buSzPct val="108108"/>
              <a:buNone/>
            </a:pPr>
            <a:r>
              <a:rPr lang="en-IE" sz="1700" dirty="0">
                <a:latin typeface="Arial"/>
                <a:ea typeface="Arial"/>
                <a:cs typeface="Arial"/>
                <a:sym typeface="Arial"/>
              </a:rPr>
              <a:t>Group. (Age range skews a bit older)</a:t>
            </a:r>
          </a:p>
          <a:p>
            <a:pPr marL="0" lvl="0" indent="0" algn="l" rtl="0">
              <a:lnSpc>
                <a:spcPct val="100000"/>
              </a:lnSpc>
              <a:spcBef>
                <a:spcPts val="0"/>
              </a:spcBef>
              <a:spcAft>
                <a:spcPts val="0"/>
              </a:spcAft>
              <a:buSzPct val="108108"/>
              <a:buNone/>
            </a:pPr>
            <a:endParaRPr sz="1700" dirty="0">
              <a:latin typeface="Arial"/>
              <a:ea typeface="Arial"/>
              <a:cs typeface="Arial"/>
              <a:sym typeface="Arial"/>
            </a:endParaRPr>
          </a:p>
          <a:p>
            <a:pPr marL="0" lvl="0" indent="0" algn="l" rtl="0">
              <a:lnSpc>
                <a:spcPct val="100000"/>
              </a:lnSpc>
              <a:spcBef>
                <a:spcPts val="0"/>
              </a:spcBef>
              <a:spcAft>
                <a:spcPts val="0"/>
              </a:spcAft>
              <a:buClr>
                <a:schemeClr val="dk1"/>
              </a:buClr>
              <a:buSzPct val="66066"/>
              <a:buFont typeface="Arial"/>
              <a:buNone/>
            </a:pPr>
            <a:r>
              <a:rPr lang="en-IE" sz="1700" b="1" dirty="0">
                <a:latin typeface="Arial"/>
                <a:ea typeface="Arial"/>
                <a:cs typeface="Arial"/>
                <a:sym typeface="Arial"/>
              </a:rPr>
              <a:t>Dublin Front Runners</a:t>
            </a:r>
            <a:r>
              <a:rPr lang="en-IE" sz="1700" dirty="0">
                <a:latin typeface="Arial"/>
                <a:ea typeface="Arial"/>
                <a:cs typeface="Arial"/>
                <a:sym typeface="Arial"/>
              </a:rPr>
              <a:t>: LGBT Running Group</a:t>
            </a:r>
            <a:br>
              <a:rPr lang="en-IE" sz="1700" dirty="0">
                <a:latin typeface="Arial"/>
                <a:ea typeface="Arial"/>
                <a:cs typeface="Arial"/>
                <a:sym typeface="Arial"/>
              </a:rPr>
            </a:br>
            <a:endParaRPr sz="1700" dirty="0"/>
          </a:p>
        </p:txBody>
      </p:sp>
      <p:sp>
        <p:nvSpPr>
          <p:cNvPr id="232" name="Google Shape;232;p12"/>
          <p:cNvSpPr txBox="1">
            <a:spLocks noGrp="1"/>
          </p:cNvSpPr>
          <p:nvPr>
            <p:ph type="body" idx="4"/>
          </p:nvPr>
        </p:nvSpPr>
        <p:spPr>
          <a:xfrm>
            <a:off x="8181475" y="1615358"/>
            <a:ext cx="3740762" cy="5092852"/>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SzPts val="1800"/>
              <a:buNone/>
            </a:pPr>
            <a:r>
              <a:rPr lang="en-IE" sz="1700" b="1" dirty="0">
                <a:latin typeface="Arial"/>
                <a:ea typeface="Arial"/>
                <a:cs typeface="Arial"/>
                <a:sym typeface="Arial"/>
              </a:rPr>
              <a:t>Outhouse LGBTQ+ Resource and community centre</a:t>
            </a:r>
            <a:endParaRPr b="1" dirty="0"/>
          </a:p>
          <a:p>
            <a:pPr marL="0" lvl="0" indent="0" algn="l" rtl="0">
              <a:lnSpc>
                <a:spcPct val="115000"/>
              </a:lnSpc>
              <a:spcBef>
                <a:spcPts val="0"/>
              </a:spcBef>
              <a:spcAft>
                <a:spcPts val="0"/>
              </a:spcAft>
              <a:buSzPts val="1800"/>
              <a:buNone/>
            </a:pPr>
            <a:endParaRPr sz="1700" dirty="0">
              <a:latin typeface="Arial"/>
              <a:ea typeface="Arial"/>
              <a:cs typeface="Arial"/>
              <a:sym typeface="Arial"/>
            </a:endParaRPr>
          </a:p>
          <a:p>
            <a:pPr marL="0" lvl="0" indent="0" algn="l" rtl="0">
              <a:lnSpc>
                <a:spcPct val="115000"/>
              </a:lnSpc>
              <a:spcBef>
                <a:spcPts val="0"/>
              </a:spcBef>
              <a:spcAft>
                <a:spcPts val="0"/>
              </a:spcAft>
              <a:buSzPts val="1800"/>
              <a:buNone/>
            </a:pPr>
            <a:r>
              <a:rPr lang="en-IE" sz="1700" dirty="0">
                <a:latin typeface="Arial"/>
                <a:ea typeface="Arial"/>
                <a:cs typeface="Arial"/>
                <a:sym typeface="Arial"/>
              </a:rPr>
              <a:t>Small Trans Library: Book Clubs and Screenings</a:t>
            </a:r>
            <a:endParaRPr sz="1700" dirty="0">
              <a:latin typeface="Arial"/>
              <a:ea typeface="Arial"/>
              <a:cs typeface="Arial"/>
              <a:sym typeface="Arial"/>
            </a:endParaRPr>
          </a:p>
          <a:p>
            <a:pPr marL="0" lvl="0" indent="0" algn="l" rtl="0">
              <a:lnSpc>
                <a:spcPct val="115000"/>
              </a:lnSpc>
              <a:spcBef>
                <a:spcPts val="0"/>
              </a:spcBef>
              <a:spcAft>
                <a:spcPts val="0"/>
              </a:spcAft>
              <a:buSzPts val="1800"/>
              <a:buNone/>
            </a:pPr>
            <a:br>
              <a:rPr lang="en-IE" sz="1700" dirty="0">
                <a:latin typeface="Arial"/>
                <a:ea typeface="Arial"/>
                <a:cs typeface="Arial"/>
                <a:sym typeface="Arial"/>
              </a:rPr>
            </a:br>
            <a:r>
              <a:rPr lang="en-IE" sz="1700" dirty="0">
                <a:latin typeface="Arial"/>
                <a:ea typeface="Arial"/>
                <a:cs typeface="Arial"/>
                <a:sym typeface="Arial"/>
              </a:rPr>
              <a:t>Black Queer Book Club: Reading Groups</a:t>
            </a:r>
            <a:endParaRPr sz="17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br>
              <a:rPr lang="en-IE" sz="1700" dirty="0">
                <a:latin typeface="Arial"/>
                <a:ea typeface="Arial"/>
                <a:cs typeface="Arial"/>
                <a:sym typeface="Arial"/>
              </a:rPr>
            </a:br>
            <a:r>
              <a:rPr lang="en-IE" sz="1700" dirty="0">
                <a:latin typeface="Arial"/>
                <a:ea typeface="Arial"/>
                <a:cs typeface="Arial"/>
                <a:sym typeface="Arial"/>
              </a:rPr>
              <a:t>Outhouse Cafe: Coffee Mornings, events</a:t>
            </a:r>
          </a:p>
          <a:p>
            <a:pPr marL="0" lvl="0" indent="0" algn="l" rtl="0">
              <a:lnSpc>
                <a:spcPct val="115000"/>
              </a:lnSpc>
              <a:spcBef>
                <a:spcPts val="0"/>
              </a:spcBef>
              <a:spcAft>
                <a:spcPts val="0"/>
              </a:spcAft>
              <a:buClr>
                <a:schemeClr val="dk1"/>
              </a:buClr>
              <a:buSzPts val="1100"/>
              <a:buFont typeface="Arial"/>
              <a:buNone/>
            </a:pPr>
            <a:endParaRPr lang="en-IE" sz="1700" dirty="0">
              <a:latin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IE" sz="1700" dirty="0">
                <a:latin typeface="Arial"/>
                <a:cs typeface="Arial"/>
                <a:sym typeface="Arial"/>
              </a:rPr>
              <a:t>Queer Alcoholics Anonymous</a:t>
            </a:r>
          </a:p>
          <a:p>
            <a:pPr marL="0" lvl="0" indent="0" algn="l" rtl="0">
              <a:lnSpc>
                <a:spcPct val="115000"/>
              </a:lnSpc>
              <a:spcBef>
                <a:spcPts val="0"/>
              </a:spcBef>
              <a:spcAft>
                <a:spcPts val="0"/>
              </a:spcAft>
              <a:buClr>
                <a:schemeClr val="dk1"/>
              </a:buClr>
              <a:buSzPts val="1100"/>
              <a:buFont typeface="Arial"/>
              <a:buNone/>
            </a:pPr>
            <a:endParaRPr lang="en-IE" sz="1700" dirty="0">
              <a:latin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IE" sz="1700" dirty="0">
                <a:latin typeface="Arial"/>
                <a:cs typeface="Arial"/>
                <a:sym typeface="Arial"/>
              </a:rPr>
              <a:t>Dublin FLINTA* Community: Book clubs, hiking</a:t>
            </a:r>
          </a:p>
          <a:p>
            <a:pPr marL="0" lvl="0" indent="0" algn="l" rtl="0">
              <a:lnSpc>
                <a:spcPct val="115000"/>
              </a:lnSpc>
              <a:spcBef>
                <a:spcPts val="0"/>
              </a:spcBef>
              <a:spcAft>
                <a:spcPts val="0"/>
              </a:spcAft>
              <a:buClr>
                <a:schemeClr val="dk1"/>
              </a:buClr>
              <a:buSzPts val="1100"/>
              <a:buFont typeface="Arial"/>
              <a:buNone/>
            </a:pPr>
            <a:endParaRPr lang="en-IE" sz="1700" dirty="0">
              <a:latin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700" dirty="0"/>
          </a:p>
        </p:txBody>
      </p:sp>
      <p:pic>
        <p:nvPicPr>
          <p:cNvPr id="233" name="Google Shape;233;p12"/>
          <p:cNvPicPr preferRelativeResize="0"/>
          <p:nvPr/>
        </p:nvPicPr>
        <p:blipFill rotWithShape="1">
          <a:blip r:embed="rId3">
            <a:alphaModFix/>
          </a:blip>
          <a:srcRect/>
          <a:stretch/>
        </p:blipFill>
        <p:spPr>
          <a:xfrm>
            <a:off x="10616406" y="110120"/>
            <a:ext cx="1499669" cy="1468243"/>
          </a:xfrm>
          <a:prstGeom prst="rect">
            <a:avLst/>
          </a:prstGeom>
          <a:noFill/>
          <a:ln>
            <a:noFill/>
          </a:ln>
        </p:spPr>
      </p:pic>
      <p:sp>
        <p:nvSpPr>
          <p:cNvPr id="236" name="Google Shape;236;p12"/>
          <p:cNvSpPr txBox="1">
            <a:spLocks noGrp="1"/>
          </p:cNvSpPr>
          <p:nvPr>
            <p:ph type="body" idx="3"/>
          </p:nvPr>
        </p:nvSpPr>
        <p:spPr>
          <a:xfrm>
            <a:off x="8320199" y="697037"/>
            <a:ext cx="3290700" cy="823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1000"/>
              </a:spcBef>
              <a:spcAft>
                <a:spcPts val="0"/>
              </a:spcAft>
              <a:buSzPts val="2400"/>
              <a:buNone/>
            </a:pPr>
            <a:r>
              <a:rPr lang="en-IE" dirty="0"/>
              <a:t>Alcohol Free</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Shape 225">
          <a:extLst>
            <a:ext uri="{FF2B5EF4-FFF2-40B4-BE49-F238E27FC236}">
              <a16:creationId xmlns:a16="http://schemas.microsoft.com/office/drawing/2014/main" id="{8F73CF35-4765-2FD1-D620-E78F1A9AE91D}"/>
            </a:ext>
          </a:extLst>
        </p:cNvPr>
        <p:cNvGrpSpPr/>
        <p:nvPr/>
      </p:nvGrpSpPr>
      <p:grpSpPr>
        <a:xfrm>
          <a:off x="0" y="0"/>
          <a:ext cx="0" cy="0"/>
          <a:chOff x="0" y="0"/>
          <a:chExt cx="0" cy="0"/>
        </a:xfrm>
      </p:grpSpPr>
      <p:sp>
        <p:nvSpPr>
          <p:cNvPr id="227" name="Google Shape;227;p12">
            <a:extLst>
              <a:ext uri="{FF2B5EF4-FFF2-40B4-BE49-F238E27FC236}">
                <a16:creationId xmlns:a16="http://schemas.microsoft.com/office/drawing/2014/main" id="{223D640D-A236-4606-10A9-9B95A84AF75A}"/>
              </a:ext>
            </a:extLst>
          </p:cNvPr>
          <p:cNvSpPr txBox="1">
            <a:spLocks noGrp="1"/>
          </p:cNvSpPr>
          <p:nvPr>
            <p:ph type="title"/>
          </p:nvPr>
        </p:nvSpPr>
        <p:spPr>
          <a:xfrm>
            <a:off x="838200" y="125178"/>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IE" dirty="0"/>
              <a:t>Queer Spaces in Dublin</a:t>
            </a:r>
            <a:endParaRPr dirty="0"/>
          </a:p>
        </p:txBody>
      </p:sp>
      <p:sp>
        <p:nvSpPr>
          <p:cNvPr id="228" name="Google Shape;228;p12">
            <a:extLst>
              <a:ext uri="{FF2B5EF4-FFF2-40B4-BE49-F238E27FC236}">
                <a16:creationId xmlns:a16="http://schemas.microsoft.com/office/drawing/2014/main" id="{428F4169-7025-98B7-A74C-B7516FEAA5AD}"/>
              </a:ext>
            </a:extLst>
          </p:cNvPr>
          <p:cNvSpPr txBox="1">
            <a:spLocks noGrp="1"/>
          </p:cNvSpPr>
          <p:nvPr>
            <p:ph type="body" idx="1"/>
          </p:nvPr>
        </p:nvSpPr>
        <p:spPr>
          <a:xfrm>
            <a:off x="371917" y="766995"/>
            <a:ext cx="3065400" cy="823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1000"/>
              </a:spcBef>
              <a:spcAft>
                <a:spcPts val="0"/>
              </a:spcAft>
              <a:buSzPts val="2400"/>
              <a:buNone/>
            </a:pPr>
            <a:r>
              <a:rPr lang="en-IE" dirty="0"/>
              <a:t>Club Nights</a:t>
            </a:r>
            <a:endParaRPr dirty="0"/>
          </a:p>
        </p:txBody>
      </p:sp>
      <p:sp>
        <p:nvSpPr>
          <p:cNvPr id="229" name="Google Shape;229;p12">
            <a:extLst>
              <a:ext uri="{FF2B5EF4-FFF2-40B4-BE49-F238E27FC236}">
                <a16:creationId xmlns:a16="http://schemas.microsoft.com/office/drawing/2014/main" id="{02732A55-9C3F-2FBA-3E69-61A9BB68E36D}"/>
              </a:ext>
            </a:extLst>
          </p:cNvPr>
          <p:cNvSpPr txBox="1">
            <a:spLocks noGrp="1"/>
          </p:cNvSpPr>
          <p:nvPr>
            <p:ph type="body" idx="2"/>
          </p:nvPr>
        </p:nvSpPr>
        <p:spPr>
          <a:xfrm>
            <a:off x="355600" y="1620506"/>
            <a:ext cx="4101194" cy="485248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SzPts val="935"/>
              <a:buNone/>
            </a:pPr>
            <a:r>
              <a:rPr lang="en-GB" sz="1700" b="1" dirty="0"/>
              <a:t>Honeypot: </a:t>
            </a:r>
            <a:r>
              <a:rPr lang="en-GB" sz="1700" dirty="0"/>
              <a:t>Queer, Lesbian, and Trans night.</a:t>
            </a:r>
          </a:p>
          <a:p>
            <a:pPr marL="0" lvl="0" indent="0" algn="l" rtl="0">
              <a:lnSpc>
                <a:spcPct val="95000"/>
              </a:lnSpc>
              <a:spcBef>
                <a:spcPts val="0"/>
              </a:spcBef>
              <a:spcAft>
                <a:spcPts val="0"/>
              </a:spcAft>
              <a:buSzPts val="935"/>
              <a:buNone/>
            </a:pPr>
            <a:endParaRPr lang="en-GB" sz="1700" b="1" dirty="0"/>
          </a:p>
          <a:p>
            <a:pPr marL="0" lvl="0" indent="0" algn="l" rtl="0">
              <a:lnSpc>
                <a:spcPct val="95000"/>
              </a:lnSpc>
              <a:spcBef>
                <a:spcPts val="0"/>
              </a:spcBef>
              <a:spcAft>
                <a:spcPts val="0"/>
              </a:spcAft>
              <a:buSzPts val="935"/>
              <a:buNone/>
            </a:pPr>
            <a:r>
              <a:rPr lang="en-GB" sz="1700" b="1" dirty="0"/>
              <a:t>Mother: </a:t>
            </a:r>
            <a:r>
              <a:rPr lang="en-GB" sz="1700" dirty="0"/>
              <a:t>Gay club night, most Saturdays at Lost Lane on Grafton Street, usually more men</a:t>
            </a:r>
          </a:p>
          <a:p>
            <a:pPr marL="0" lvl="0" indent="0" algn="l" rtl="0">
              <a:lnSpc>
                <a:spcPct val="95000"/>
              </a:lnSpc>
              <a:spcBef>
                <a:spcPts val="0"/>
              </a:spcBef>
              <a:spcAft>
                <a:spcPts val="0"/>
              </a:spcAft>
              <a:buSzPts val="935"/>
              <a:buNone/>
            </a:pPr>
            <a:endParaRPr lang="en-GB" sz="1700" b="1" dirty="0"/>
          </a:p>
          <a:p>
            <a:pPr marL="0" lvl="0" indent="0" algn="l" rtl="0">
              <a:lnSpc>
                <a:spcPct val="95000"/>
              </a:lnSpc>
              <a:spcBef>
                <a:spcPts val="0"/>
              </a:spcBef>
              <a:spcAft>
                <a:spcPts val="0"/>
              </a:spcAft>
              <a:buSzPts val="935"/>
              <a:buNone/>
            </a:pPr>
            <a:r>
              <a:rPr lang="en-GB" sz="1700" b="1" dirty="0"/>
              <a:t>Rathaus: </a:t>
            </a:r>
            <a:r>
              <a:rPr lang="en-GB" sz="1700" dirty="0"/>
              <a:t>Berlin inspired queer club night, once a month (</a:t>
            </a:r>
            <a:r>
              <a:rPr lang="en-GB" sz="1700" dirty="0" err="1"/>
              <a:t>ish</a:t>
            </a:r>
            <a:r>
              <a:rPr lang="en-GB" sz="1700" dirty="0"/>
              <a:t>), techno and pop</a:t>
            </a:r>
          </a:p>
          <a:p>
            <a:pPr marL="0" lvl="0" indent="0" algn="l" rtl="0">
              <a:lnSpc>
                <a:spcPct val="95000"/>
              </a:lnSpc>
              <a:spcBef>
                <a:spcPts val="0"/>
              </a:spcBef>
              <a:spcAft>
                <a:spcPts val="0"/>
              </a:spcAft>
              <a:buSzPts val="935"/>
              <a:buNone/>
            </a:pPr>
            <a:endParaRPr lang="en-GB" sz="1700" b="1" dirty="0"/>
          </a:p>
          <a:p>
            <a:pPr marL="0" lvl="0" indent="0" algn="l" rtl="0">
              <a:lnSpc>
                <a:spcPct val="95000"/>
              </a:lnSpc>
              <a:spcBef>
                <a:spcPts val="0"/>
              </a:spcBef>
              <a:spcAft>
                <a:spcPts val="0"/>
              </a:spcAft>
              <a:buSzPts val="935"/>
              <a:buNone/>
            </a:pPr>
            <a:r>
              <a:rPr lang="en-GB" sz="1700" b="1" dirty="0" err="1"/>
              <a:t>Dykon</a:t>
            </a:r>
            <a:r>
              <a:rPr lang="en-GB" sz="1700" b="1" dirty="0"/>
              <a:t>: </a:t>
            </a:r>
            <a:r>
              <a:rPr lang="en-GB" sz="1700" dirty="0"/>
              <a:t>Lesbian club night</a:t>
            </a:r>
          </a:p>
          <a:p>
            <a:pPr marL="0" lvl="0" indent="0" algn="l" rtl="0">
              <a:lnSpc>
                <a:spcPct val="95000"/>
              </a:lnSpc>
              <a:spcBef>
                <a:spcPts val="0"/>
              </a:spcBef>
              <a:spcAft>
                <a:spcPts val="0"/>
              </a:spcAft>
              <a:buSzPts val="935"/>
              <a:buNone/>
            </a:pPr>
            <a:endParaRPr lang="en-GB" sz="1700" b="1" dirty="0"/>
          </a:p>
          <a:p>
            <a:pPr marL="0" lvl="0" indent="0" algn="l" rtl="0">
              <a:lnSpc>
                <a:spcPct val="95000"/>
              </a:lnSpc>
              <a:spcBef>
                <a:spcPts val="0"/>
              </a:spcBef>
              <a:spcAft>
                <a:spcPts val="0"/>
              </a:spcAft>
              <a:buSzPts val="935"/>
              <a:buNone/>
            </a:pPr>
            <a:r>
              <a:rPr lang="en-GB" sz="1700" b="1" dirty="0"/>
              <a:t>King: </a:t>
            </a:r>
            <a:r>
              <a:rPr lang="en-GB" sz="1700" dirty="0"/>
              <a:t>Queer, Lesbian and Trans night, run by the same group as Mother</a:t>
            </a:r>
          </a:p>
          <a:p>
            <a:pPr marL="0" lvl="0" indent="0" algn="l" rtl="0">
              <a:lnSpc>
                <a:spcPct val="95000"/>
              </a:lnSpc>
              <a:spcBef>
                <a:spcPts val="0"/>
              </a:spcBef>
              <a:spcAft>
                <a:spcPts val="0"/>
              </a:spcAft>
              <a:buSzPts val="935"/>
              <a:buNone/>
            </a:pPr>
            <a:endParaRPr lang="en-GB" sz="1700" b="1" dirty="0"/>
          </a:p>
          <a:p>
            <a:pPr marL="0" lvl="0" indent="0" algn="l" rtl="0">
              <a:lnSpc>
                <a:spcPct val="95000"/>
              </a:lnSpc>
              <a:spcBef>
                <a:spcPts val="0"/>
              </a:spcBef>
              <a:spcAft>
                <a:spcPts val="0"/>
              </a:spcAft>
              <a:buSzPts val="935"/>
              <a:buNone/>
            </a:pPr>
            <a:r>
              <a:rPr lang="en-GB" sz="1700" b="1" dirty="0"/>
              <a:t>Sweatbox: </a:t>
            </a:r>
            <a:r>
              <a:rPr lang="en-GB" sz="1700" dirty="0"/>
              <a:t>Gay club night, generally aimed at men</a:t>
            </a:r>
          </a:p>
          <a:p>
            <a:pPr marL="0" lvl="0" indent="0" algn="l" rtl="0">
              <a:lnSpc>
                <a:spcPct val="95000"/>
              </a:lnSpc>
              <a:spcBef>
                <a:spcPts val="0"/>
              </a:spcBef>
              <a:spcAft>
                <a:spcPts val="0"/>
              </a:spcAft>
              <a:buSzPts val="935"/>
              <a:buNone/>
            </a:pPr>
            <a:endParaRPr lang="en-GB" sz="1700" b="1" dirty="0"/>
          </a:p>
          <a:p>
            <a:pPr marL="0" lvl="0" indent="0" algn="l" rtl="0">
              <a:lnSpc>
                <a:spcPct val="95000"/>
              </a:lnSpc>
              <a:spcBef>
                <a:spcPts val="0"/>
              </a:spcBef>
              <a:spcAft>
                <a:spcPts val="0"/>
              </a:spcAft>
              <a:buSzPts val="935"/>
              <a:buNone/>
            </a:pPr>
            <a:r>
              <a:rPr lang="en-GB" sz="1700" b="1" dirty="0"/>
              <a:t>Aphrodisiac: </a:t>
            </a:r>
            <a:r>
              <a:rPr lang="en-GB" sz="1700" dirty="0"/>
              <a:t>Queer POC Nights, generally lesbian focused</a:t>
            </a:r>
            <a:endParaRPr sz="1700" dirty="0"/>
          </a:p>
        </p:txBody>
      </p:sp>
      <p:sp>
        <p:nvSpPr>
          <p:cNvPr id="230" name="Google Shape;230;p12">
            <a:extLst>
              <a:ext uri="{FF2B5EF4-FFF2-40B4-BE49-F238E27FC236}">
                <a16:creationId xmlns:a16="http://schemas.microsoft.com/office/drawing/2014/main" id="{39C15557-4F72-3466-C555-B2B76F3E8A66}"/>
              </a:ext>
            </a:extLst>
          </p:cNvPr>
          <p:cNvSpPr txBox="1">
            <a:spLocks noGrp="1"/>
          </p:cNvSpPr>
          <p:nvPr>
            <p:ph type="body" idx="3"/>
          </p:nvPr>
        </p:nvSpPr>
        <p:spPr>
          <a:xfrm>
            <a:off x="4456794" y="697037"/>
            <a:ext cx="3290700" cy="823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1000"/>
              </a:spcBef>
              <a:spcAft>
                <a:spcPts val="0"/>
              </a:spcAft>
              <a:buSzPts val="2400"/>
              <a:buNone/>
            </a:pPr>
            <a:r>
              <a:rPr lang="en-IE" dirty="0"/>
              <a:t>Venues</a:t>
            </a:r>
            <a:endParaRPr dirty="0"/>
          </a:p>
        </p:txBody>
      </p:sp>
      <p:sp>
        <p:nvSpPr>
          <p:cNvPr id="231" name="Google Shape;231;p12">
            <a:extLst>
              <a:ext uri="{FF2B5EF4-FFF2-40B4-BE49-F238E27FC236}">
                <a16:creationId xmlns:a16="http://schemas.microsoft.com/office/drawing/2014/main" id="{22684CC4-75E4-EEBB-6D2B-0672DA3A6676}"/>
              </a:ext>
            </a:extLst>
          </p:cNvPr>
          <p:cNvSpPr txBox="1">
            <a:spLocks noGrp="1"/>
          </p:cNvSpPr>
          <p:nvPr>
            <p:ph type="body" idx="4"/>
          </p:nvPr>
        </p:nvSpPr>
        <p:spPr>
          <a:xfrm>
            <a:off x="4434404" y="1590795"/>
            <a:ext cx="3885795" cy="504745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ct val="108108"/>
              <a:buNone/>
            </a:pPr>
            <a:r>
              <a:rPr lang="en-IE" sz="1700" b="1" dirty="0">
                <a:latin typeface="Arial"/>
                <a:ea typeface="Arial"/>
                <a:cs typeface="Arial"/>
                <a:sym typeface="Arial"/>
              </a:rPr>
              <a:t>Sin </a:t>
            </a:r>
            <a:r>
              <a:rPr lang="en-IE" sz="1700" b="1" dirty="0" err="1">
                <a:latin typeface="Arial"/>
                <a:ea typeface="Arial"/>
                <a:cs typeface="Arial"/>
                <a:sym typeface="Arial"/>
              </a:rPr>
              <a:t>É</a:t>
            </a:r>
            <a:r>
              <a:rPr lang="en-IE" sz="1700" dirty="0">
                <a:latin typeface="Arial"/>
                <a:ea typeface="Arial"/>
                <a:cs typeface="Arial"/>
                <a:sym typeface="Arial"/>
              </a:rPr>
              <a:t>: music venue and pub on the Quays, good punk gigs, lesbian line dancing</a:t>
            </a:r>
            <a:endParaRPr lang="en-IE" sz="1700" b="1" dirty="0">
              <a:latin typeface="Arial"/>
              <a:ea typeface="Arial"/>
              <a:cs typeface="Arial"/>
              <a:sym typeface="Arial"/>
            </a:endParaRPr>
          </a:p>
          <a:p>
            <a:pPr marL="0" lvl="0" indent="0" algn="l" rtl="0">
              <a:lnSpc>
                <a:spcPct val="100000"/>
              </a:lnSpc>
              <a:spcBef>
                <a:spcPts val="0"/>
              </a:spcBef>
              <a:spcAft>
                <a:spcPts val="0"/>
              </a:spcAft>
              <a:buSzPct val="108108"/>
              <a:buNone/>
            </a:pPr>
            <a:endParaRPr lang="en-IE" sz="1700" b="1" dirty="0">
              <a:latin typeface="Arial"/>
              <a:ea typeface="Arial"/>
              <a:cs typeface="Arial"/>
              <a:sym typeface="Arial"/>
            </a:endParaRPr>
          </a:p>
          <a:p>
            <a:pPr marL="0" lvl="0" indent="0" algn="l" rtl="0">
              <a:lnSpc>
                <a:spcPct val="100000"/>
              </a:lnSpc>
              <a:spcBef>
                <a:spcPts val="0"/>
              </a:spcBef>
              <a:spcAft>
                <a:spcPts val="0"/>
              </a:spcAft>
              <a:buSzPct val="108108"/>
              <a:buNone/>
            </a:pPr>
            <a:r>
              <a:rPr lang="en-IE" sz="1700" b="1" dirty="0">
                <a:latin typeface="Arial"/>
                <a:ea typeface="Arial"/>
                <a:cs typeface="Arial"/>
                <a:sym typeface="Arial"/>
              </a:rPr>
              <a:t>Daylight Glasnevin: </a:t>
            </a:r>
            <a:r>
              <a:rPr lang="en-IE" sz="1700" dirty="0">
                <a:latin typeface="Arial"/>
                <a:ea typeface="Arial"/>
                <a:cs typeface="Arial"/>
                <a:sym typeface="Arial"/>
              </a:rPr>
              <a:t>mix of gigs, craft events, nights out</a:t>
            </a:r>
            <a:endParaRPr lang="en-IE" sz="1700" b="1" dirty="0">
              <a:latin typeface="Arial"/>
              <a:ea typeface="Arial"/>
              <a:cs typeface="Arial"/>
              <a:sym typeface="Arial"/>
            </a:endParaRPr>
          </a:p>
          <a:p>
            <a:pPr marL="0" lvl="0" indent="0" algn="l" rtl="0">
              <a:lnSpc>
                <a:spcPct val="100000"/>
              </a:lnSpc>
              <a:spcBef>
                <a:spcPts val="0"/>
              </a:spcBef>
              <a:spcAft>
                <a:spcPts val="0"/>
              </a:spcAft>
              <a:buSzPct val="108108"/>
              <a:buNone/>
            </a:pPr>
            <a:endParaRPr lang="en-IE" sz="1700" b="1" dirty="0">
              <a:latin typeface="Arial"/>
              <a:ea typeface="Arial"/>
              <a:cs typeface="Arial"/>
              <a:sym typeface="Arial"/>
            </a:endParaRPr>
          </a:p>
          <a:p>
            <a:pPr marL="0" lvl="0" indent="0" algn="l" rtl="0">
              <a:lnSpc>
                <a:spcPct val="100000"/>
              </a:lnSpc>
              <a:spcBef>
                <a:spcPts val="0"/>
              </a:spcBef>
              <a:spcAft>
                <a:spcPts val="0"/>
              </a:spcAft>
              <a:buSzPct val="108108"/>
              <a:buNone/>
            </a:pPr>
            <a:endParaRPr lang="en-IE" sz="1700" dirty="0">
              <a:latin typeface="Arial"/>
              <a:ea typeface="Arial"/>
              <a:cs typeface="Arial"/>
              <a:sym typeface="Arial"/>
            </a:endParaRPr>
          </a:p>
          <a:p>
            <a:pPr marL="0" lvl="0" indent="0" algn="l" rtl="0">
              <a:lnSpc>
                <a:spcPct val="100000"/>
              </a:lnSpc>
              <a:spcBef>
                <a:spcPts val="0"/>
              </a:spcBef>
              <a:spcAft>
                <a:spcPts val="0"/>
              </a:spcAft>
              <a:buSzPct val="108108"/>
              <a:buNone/>
            </a:pPr>
            <a:br>
              <a:rPr lang="en-IE" sz="1700" dirty="0">
                <a:latin typeface="Arial"/>
                <a:ea typeface="Arial"/>
                <a:cs typeface="Arial"/>
                <a:sym typeface="Arial"/>
              </a:rPr>
            </a:br>
            <a:endParaRPr sz="1700" dirty="0"/>
          </a:p>
        </p:txBody>
      </p:sp>
      <p:sp>
        <p:nvSpPr>
          <p:cNvPr id="232" name="Google Shape;232;p12">
            <a:extLst>
              <a:ext uri="{FF2B5EF4-FFF2-40B4-BE49-F238E27FC236}">
                <a16:creationId xmlns:a16="http://schemas.microsoft.com/office/drawing/2014/main" id="{149A1BA5-7853-4077-5F4D-C26B26D34B12}"/>
              </a:ext>
            </a:extLst>
          </p:cNvPr>
          <p:cNvSpPr txBox="1">
            <a:spLocks noGrp="1"/>
          </p:cNvSpPr>
          <p:nvPr>
            <p:ph type="body" idx="4"/>
          </p:nvPr>
        </p:nvSpPr>
        <p:spPr>
          <a:xfrm>
            <a:off x="8181475" y="1615358"/>
            <a:ext cx="3740762" cy="5092852"/>
          </a:xfrm>
          <a:prstGeom prst="rect">
            <a:avLst/>
          </a:prstGeom>
          <a:noFill/>
          <a:ln>
            <a:noFill/>
          </a:ln>
        </p:spPr>
        <p:txBody>
          <a:bodyPr spcFirstLastPara="1" wrap="square" lIns="91425" tIns="45700" rIns="91425" bIns="45700" anchor="t" anchorCtr="0">
            <a:normAutofit/>
          </a:bodyPr>
          <a:lstStyle/>
          <a:p>
            <a:pPr marL="0" indent="0">
              <a:lnSpc>
                <a:spcPct val="115000"/>
              </a:lnSpc>
              <a:spcBef>
                <a:spcPts val="0"/>
              </a:spcBef>
              <a:buSzPts val="1100"/>
              <a:buNone/>
            </a:pPr>
            <a:r>
              <a:rPr lang="en-IE" sz="1700" b="1" dirty="0">
                <a:latin typeface="Arial"/>
                <a:cs typeface="Arial"/>
                <a:sym typeface="Arial"/>
              </a:rPr>
              <a:t>Trans Image Trans Experience (TITE) Film Festival: </a:t>
            </a:r>
            <a:r>
              <a:rPr lang="en-IE" sz="1700" dirty="0">
                <a:latin typeface="Arial"/>
                <a:cs typeface="Arial"/>
                <a:sym typeface="Arial"/>
              </a:rPr>
              <a:t>runs in the Lighthouse Cinema in Smithfield, focus on championing trans and nonbinary filmmakers</a:t>
            </a:r>
            <a:endParaRPr lang="en-IE" sz="1700" b="1" dirty="0">
              <a:latin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lang="en-IE" sz="1700" b="1" dirty="0">
              <a:latin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IE" sz="1700" b="1" dirty="0">
                <a:latin typeface="Arial"/>
                <a:cs typeface="Arial"/>
                <a:sym typeface="Arial"/>
              </a:rPr>
              <a:t>Gaze Film Festival: </a:t>
            </a:r>
            <a:r>
              <a:rPr lang="en-IE" sz="1700" dirty="0">
                <a:latin typeface="Arial"/>
                <a:cs typeface="Arial"/>
                <a:sym typeface="Arial"/>
              </a:rPr>
              <a:t>run across the Irish Film Institute in Temple Bar and the Lighthouse Cinema in Smithfield</a:t>
            </a:r>
            <a:endParaRPr lang="en-IE" sz="1700" b="1" dirty="0">
              <a:latin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lang="en-IE" sz="1700" b="1" dirty="0">
              <a:latin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IE" sz="1700" b="1" dirty="0">
                <a:latin typeface="Arial"/>
                <a:cs typeface="Arial"/>
                <a:sym typeface="Arial"/>
              </a:rPr>
              <a:t>Dublin Gay Theatre Festival (a.k.a. Wilde Stages): </a:t>
            </a:r>
            <a:r>
              <a:rPr lang="en-IE" sz="1700" dirty="0">
                <a:latin typeface="Arial"/>
                <a:cs typeface="Arial"/>
                <a:sym typeface="Arial"/>
              </a:rPr>
              <a:t>runs across theatres and venues in the city, takes place in the first two weeks of May</a:t>
            </a:r>
            <a:endParaRPr lang="en-IE" sz="1700" b="1" dirty="0">
              <a:latin typeface="Arial"/>
              <a:cs typeface="Arial"/>
              <a:sym typeface="Arial"/>
            </a:endParaRPr>
          </a:p>
        </p:txBody>
      </p:sp>
      <p:sp>
        <p:nvSpPr>
          <p:cNvPr id="236" name="Google Shape;236;p12">
            <a:extLst>
              <a:ext uri="{FF2B5EF4-FFF2-40B4-BE49-F238E27FC236}">
                <a16:creationId xmlns:a16="http://schemas.microsoft.com/office/drawing/2014/main" id="{A8F61522-B1A7-02CB-1B58-348BE1A372AF}"/>
              </a:ext>
            </a:extLst>
          </p:cNvPr>
          <p:cNvSpPr txBox="1">
            <a:spLocks noGrp="1"/>
          </p:cNvSpPr>
          <p:nvPr>
            <p:ph type="body" idx="3"/>
          </p:nvPr>
        </p:nvSpPr>
        <p:spPr>
          <a:xfrm>
            <a:off x="8320199" y="697037"/>
            <a:ext cx="3290700" cy="823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1000"/>
              </a:spcBef>
              <a:spcAft>
                <a:spcPts val="0"/>
              </a:spcAft>
              <a:buSzPts val="2400"/>
              <a:buNone/>
            </a:pPr>
            <a:r>
              <a:rPr lang="en-GB" dirty="0"/>
              <a:t>Festivals</a:t>
            </a:r>
            <a:endParaRPr dirty="0"/>
          </a:p>
        </p:txBody>
      </p:sp>
      <p:pic>
        <p:nvPicPr>
          <p:cNvPr id="2" name="Picture 1">
            <a:extLst>
              <a:ext uri="{FF2B5EF4-FFF2-40B4-BE49-F238E27FC236}">
                <a16:creationId xmlns:a16="http://schemas.microsoft.com/office/drawing/2014/main" id="{2BFEFEB4-BE1A-46A9-AD4C-4F3D7AB1FB52}"/>
              </a:ext>
            </a:extLst>
          </p:cNvPr>
          <p:cNvPicPr>
            <a:picLocks noChangeAspect="1"/>
          </p:cNvPicPr>
          <p:nvPr/>
        </p:nvPicPr>
        <p:blipFill>
          <a:blip r:embed="rId3"/>
          <a:stretch>
            <a:fillRect/>
          </a:stretch>
        </p:blipFill>
        <p:spPr>
          <a:xfrm>
            <a:off x="7175621" y="5880305"/>
            <a:ext cx="2056488" cy="757947"/>
          </a:xfrm>
          <a:prstGeom prst="rect">
            <a:avLst/>
          </a:prstGeom>
        </p:spPr>
      </p:pic>
      <p:pic>
        <p:nvPicPr>
          <p:cNvPr id="3" name="Picture 2">
            <a:extLst>
              <a:ext uri="{FF2B5EF4-FFF2-40B4-BE49-F238E27FC236}">
                <a16:creationId xmlns:a16="http://schemas.microsoft.com/office/drawing/2014/main" id="{457CA5BD-4048-E261-DE33-47A05C14CE0F}"/>
              </a:ext>
            </a:extLst>
          </p:cNvPr>
          <p:cNvPicPr>
            <a:picLocks noChangeAspect="1"/>
          </p:cNvPicPr>
          <p:nvPr/>
        </p:nvPicPr>
        <p:blipFill>
          <a:blip r:embed="rId4"/>
          <a:stretch>
            <a:fillRect/>
          </a:stretch>
        </p:blipFill>
        <p:spPr>
          <a:xfrm>
            <a:off x="4579437" y="3382669"/>
            <a:ext cx="2435378" cy="3255583"/>
          </a:xfrm>
          <a:prstGeom prst="rect">
            <a:avLst/>
          </a:prstGeom>
        </p:spPr>
      </p:pic>
    </p:spTree>
    <p:extLst>
      <p:ext uri="{BB962C8B-B14F-4D97-AF65-F5344CB8AC3E}">
        <p14:creationId xmlns:p14="http://schemas.microsoft.com/office/powerpoint/2010/main" val="780330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Shape 249"/>
        <p:cNvGrpSpPr/>
        <p:nvPr/>
      </p:nvGrpSpPr>
      <p:grpSpPr>
        <a:xfrm>
          <a:off x="0" y="0"/>
          <a:ext cx="0" cy="0"/>
          <a:chOff x="0" y="0"/>
          <a:chExt cx="0" cy="0"/>
        </a:xfrm>
      </p:grpSpPr>
      <p:sp>
        <p:nvSpPr>
          <p:cNvPr id="250" name="Google Shape;250;p14"/>
          <p:cNvSpPr txBox="1">
            <a:spLocks noGrp="1"/>
          </p:cNvSpPr>
          <p:nvPr>
            <p:ph type="title"/>
          </p:nvPr>
        </p:nvSpPr>
        <p:spPr>
          <a:xfrm>
            <a:off x="838200" y="253040"/>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45454"/>
              <a:buNone/>
            </a:pPr>
            <a:r>
              <a:rPr lang="en-IE"/>
              <a:t>Safe Practices in Dublin </a:t>
            </a:r>
            <a:br>
              <a:rPr lang="en-IE"/>
            </a:br>
            <a:r>
              <a:rPr lang="en-IE" sz="2200">
                <a:latin typeface="Arial"/>
                <a:ea typeface="Arial"/>
                <a:cs typeface="Arial"/>
                <a:sym typeface="Arial"/>
              </a:rPr>
              <a:t>Dublin is rather safe for Queer students. Common sense is the main consideration.</a:t>
            </a:r>
            <a:br>
              <a:rPr lang="en-IE" sz="4400">
                <a:latin typeface="Arial"/>
                <a:ea typeface="Arial"/>
                <a:cs typeface="Arial"/>
                <a:sym typeface="Arial"/>
              </a:rPr>
            </a:br>
            <a:endParaRPr/>
          </a:p>
        </p:txBody>
      </p:sp>
      <p:sp>
        <p:nvSpPr>
          <p:cNvPr id="251" name="Google Shape;251;p14"/>
          <p:cNvSpPr txBox="1">
            <a:spLocks noGrp="1"/>
          </p:cNvSpPr>
          <p:nvPr>
            <p:ph type="body" idx="1"/>
          </p:nvPr>
        </p:nvSpPr>
        <p:spPr>
          <a:xfrm>
            <a:off x="838200" y="1362316"/>
            <a:ext cx="5000625" cy="5683800"/>
          </a:xfrm>
          <a:prstGeom prst="rect">
            <a:avLst/>
          </a:prstGeom>
          <a:noFill/>
          <a:ln>
            <a:noFill/>
          </a:ln>
        </p:spPr>
        <p:txBody>
          <a:bodyPr spcFirstLastPara="1" wrap="square" lIns="91425" tIns="45700" rIns="91425" bIns="45700" anchor="t" anchorCtr="0">
            <a:normAutofit fontScale="32500" lnSpcReduction="20000"/>
          </a:bodyPr>
          <a:lstStyle/>
          <a:p>
            <a:pPr marL="0" lvl="0" indent="0" algn="l" rtl="0">
              <a:lnSpc>
                <a:spcPct val="115000"/>
              </a:lnSpc>
              <a:spcBef>
                <a:spcPts val="0"/>
              </a:spcBef>
              <a:spcAft>
                <a:spcPts val="0"/>
              </a:spcAft>
              <a:buClr>
                <a:schemeClr val="dk1"/>
              </a:buClr>
              <a:buSzPct val="46874"/>
              <a:buFont typeface="Arial"/>
              <a:buNone/>
            </a:pPr>
            <a:endParaRPr sz="2346" b="1">
              <a:latin typeface="Arial"/>
              <a:ea typeface="Arial"/>
              <a:cs typeface="Arial"/>
              <a:sym typeface="Arial"/>
            </a:endParaRPr>
          </a:p>
          <a:p>
            <a:pPr marL="0" lvl="0" indent="0" algn="l" rtl="0">
              <a:lnSpc>
                <a:spcPct val="115000"/>
              </a:lnSpc>
              <a:spcBef>
                <a:spcPts val="0"/>
              </a:spcBef>
              <a:spcAft>
                <a:spcPts val="0"/>
              </a:spcAft>
              <a:buSzPct val="89330"/>
              <a:buNone/>
            </a:pPr>
            <a:r>
              <a:rPr lang="en-IE" sz="6200" b="1">
                <a:latin typeface="Arial"/>
                <a:ea typeface="Arial"/>
                <a:cs typeface="Arial"/>
                <a:sym typeface="Arial"/>
              </a:rPr>
              <a:t>On a night out:</a:t>
            </a:r>
            <a:endParaRPr/>
          </a:p>
          <a:p>
            <a:pPr marL="0" lvl="0" indent="0" algn="l" rtl="0">
              <a:lnSpc>
                <a:spcPct val="115000"/>
              </a:lnSpc>
              <a:spcBef>
                <a:spcPts val="0"/>
              </a:spcBef>
              <a:spcAft>
                <a:spcPts val="0"/>
              </a:spcAft>
              <a:buSzPct val="89330"/>
              <a:buNone/>
            </a:pPr>
            <a:endParaRPr sz="6200">
              <a:latin typeface="Arial"/>
              <a:ea typeface="Arial"/>
              <a:cs typeface="Arial"/>
              <a:sym typeface="Arial"/>
            </a:endParaRPr>
          </a:p>
          <a:p>
            <a:pPr marL="0" lvl="0" indent="0" algn="l" rtl="0">
              <a:lnSpc>
                <a:spcPct val="115000"/>
              </a:lnSpc>
              <a:spcBef>
                <a:spcPts val="0"/>
              </a:spcBef>
              <a:spcAft>
                <a:spcPts val="0"/>
              </a:spcAft>
              <a:buSzPct val="89330"/>
              <a:buNone/>
            </a:pPr>
            <a:r>
              <a:rPr lang="en-IE" sz="6200">
                <a:latin typeface="Arial"/>
                <a:ea typeface="Arial"/>
                <a:cs typeface="Arial"/>
                <a:sym typeface="Arial"/>
              </a:rPr>
              <a:t>-- Make sure you know how you’re getting home before you go out, have a plan, don’t plan to walk home at 4 am alone. </a:t>
            </a:r>
            <a:endParaRPr/>
          </a:p>
          <a:p>
            <a:pPr marL="0" lvl="0" indent="0" algn="l" rtl="0">
              <a:lnSpc>
                <a:spcPct val="115000"/>
              </a:lnSpc>
              <a:spcBef>
                <a:spcPts val="0"/>
              </a:spcBef>
              <a:spcAft>
                <a:spcPts val="0"/>
              </a:spcAft>
              <a:buSzPct val="89330"/>
              <a:buNone/>
            </a:pPr>
            <a:endParaRPr sz="6200">
              <a:latin typeface="Arial"/>
              <a:ea typeface="Arial"/>
              <a:cs typeface="Arial"/>
              <a:sym typeface="Arial"/>
            </a:endParaRPr>
          </a:p>
          <a:p>
            <a:pPr marL="0" lvl="0" indent="0" algn="l" rtl="0">
              <a:lnSpc>
                <a:spcPct val="115000"/>
              </a:lnSpc>
              <a:spcBef>
                <a:spcPts val="0"/>
              </a:spcBef>
              <a:spcAft>
                <a:spcPts val="0"/>
              </a:spcAft>
              <a:buSzPct val="89330"/>
              <a:buNone/>
            </a:pPr>
            <a:r>
              <a:rPr lang="en-IE" sz="6200">
                <a:latin typeface="Arial"/>
                <a:ea typeface="Arial"/>
                <a:cs typeface="Arial"/>
                <a:sym typeface="Arial"/>
              </a:rPr>
              <a:t>-- If you’re going to a stranger’s house, make sure to let someone know, send the address and make sure they know when to check in if you haven’t messaged again.</a:t>
            </a:r>
            <a:endParaRPr/>
          </a:p>
          <a:p>
            <a:pPr marL="0" lvl="0" indent="0" algn="l" rtl="0">
              <a:lnSpc>
                <a:spcPct val="115000"/>
              </a:lnSpc>
              <a:spcBef>
                <a:spcPts val="0"/>
              </a:spcBef>
              <a:spcAft>
                <a:spcPts val="0"/>
              </a:spcAft>
              <a:buSzPct val="89330"/>
              <a:buNone/>
            </a:pPr>
            <a:endParaRPr sz="6200">
              <a:latin typeface="Arial"/>
              <a:ea typeface="Arial"/>
              <a:cs typeface="Arial"/>
              <a:sym typeface="Arial"/>
            </a:endParaRPr>
          </a:p>
          <a:p>
            <a:pPr marL="0" lvl="0" indent="0" algn="l" rtl="0">
              <a:lnSpc>
                <a:spcPct val="115000"/>
              </a:lnSpc>
              <a:spcBef>
                <a:spcPts val="0"/>
              </a:spcBef>
              <a:spcAft>
                <a:spcPts val="0"/>
              </a:spcAft>
              <a:buSzPct val="89330"/>
              <a:buNone/>
            </a:pPr>
            <a:r>
              <a:rPr lang="en-IE" sz="6200">
                <a:latin typeface="Arial"/>
                <a:ea typeface="Arial"/>
                <a:cs typeface="Arial"/>
                <a:sym typeface="Arial"/>
              </a:rPr>
              <a:t>-- Don’t do anything if your gut tells you isn’t safe. </a:t>
            </a:r>
            <a:endParaRPr/>
          </a:p>
          <a:p>
            <a:pPr marL="0" lvl="0" indent="0" algn="l" rtl="0">
              <a:lnSpc>
                <a:spcPct val="115000"/>
              </a:lnSpc>
              <a:spcBef>
                <a:spcPts val="0"/>
              </a:spcBef>
              <a:spcAft>
                <a:spcPts val="0"/>
              </a:spcAft>
              <a:buSzPct val="89330"/>
              <a:buNone/>
            </a:pPr>
            <a:endParaRPr sz="6200">
              <a:latin typeface="Arial"/>
              <a:ea typeface="Arial"/>
              <a:cs typeface="Arial"/>
              <a:sym typeface="Arial"/>
            </a:endParaRPr>
          </a:p>
          <a:p>
            <a:pPr marL="0" lvl="0" indent="0" algn="l" rtl="0">
              <a:lnSpc>
                <a:spcPct val="115000"/>
              </a:lnSpc>
              <a:spcBef>
                <a:spcPts val="0"/>
              </a:spcBef>
              <a:spcAft>
                <a:spcPts val="0"/>
              </a:spcAft>
              <a:buClr>
                <a:schemeClr val="dk1"/>
              </a:buClr>
              <a:buSzPct val="46874"/>
              <a:buFont typeface="Arial"/>
              <a:buNone/>
            </a:pPr>
            <a:br>
              <a:rPr lang="en-IE" sz="1260">
                <a:latin typeface="Arial"/>
                <a:ea typeface="Arial"/>
                <a:cs typeface="Arial"/>
                <a:sym typeface="Arial"/>
              </a:rPr>
            </a:br>
            <a:endParaRPr sz="2960"/>
          </a:p>
        </p:txBody>
      </p:sp>
      <p:sp>
        <p:nvSpPr>
          <p:cNvPr id="252" name="Google Shape;252;p14"/>
          <p:cNvSpPr txBox="1"/>
          <p:nvPr/>
        </p:nvSpPr>
        <p:spPr>
          <a:xfrm>
            <a:off x="6260579" y="1362316"/>
            <a:ext cx="5788667" cy="384252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15000"/>
              </a:lnSpc>
              <a:spcBef>
                <a:spcPts val="0"/>
              </a:spcBef>
              <a:spcAft>
                <a:spcPts val="0"/>
              </a:spcAft>
              <a:buClr>
                <a:srgbClr val="000000"/>
              </a:buClr>
              <a:buSzPts val="984"/>
              <a:buFont typeface="Arial"/>
              <a:buNone/>
              <a:tabLst/>
              <a:defRPr/>
            </a:pPr>
            <a:r>
              <a:rPr kumimoji="0" lang="en-IE" sz="2100" b="1" i="0" u="none" strike="noStrike" kern="0" cap="none" spc="0" normalizeH="0" baseline="0" noProof="0">
                <a:ln>
                  <a:noFill/>
                </a:ln>
                <a:solidFill>
                  <a:srgbClr val="000000"/>
                </a:solidFill>
                <a:effectLst/>
                <a:uLnTx/>
                <a:uFillTx/>
                <a:latin typeface="Arial"/>
                <a:ea typeface="Arial"/>
                <a:cs typeface="Arial"/>
                <a:sym typeface="Arial"/>
              </a:rPr>
              <a:t>Safer Sex:</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5000"/>
              </a:lnSpc>
              <a:spcBef>
                <a:spcPts val="1200"/>
              </a:spcBef>
              <a:spcAft>
                <a:spcPts val="0"/>
              </a:spcAft>
              <a:buClr>
                <a:srgbClr val="000000"/>
              </a:buClr>
              <a:buSzPts val="984"/>
              <a:buFont typeface="Arial"/>
              <a:buNone/>
              <a:tabLst/>
              <a:defRPr/>
            </a:pPr>
            <a:r>
              <a:rPr kumimoji="0" lang="en-IE" sz="2100" b="0" i="0" u="none" strike="noStrike" kern="0" cap="none" spc="0" normalizeH="0" baseline="0" noProof="0">
                <a:ln>
                  <a:noFill/>
                </a:ln>
                <a:solidFill>
                  <a:srgbClr val="000000"/>
                </a:solidFill>
                <a:effectLst/>
                <a:uLnTx/>
                <a:uFillTx/>
                <a:latin typeface="Arial"/>
                <a:ea typeface="Arial"/>
                <a:cs typeface="Arial"/>
                <a:sym typeface="Arial"/>
              </a:rPr>
              <a:t>-- Both the SU and QSoc keep free Condoms,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984"/>
              <a:buFont typeface="Arial"/>
              <a:buNone/>
              <a:tabLst/>
              <a:defRPr/>
            </a:pPr>
            <a:r>
              <a:rPr kumimoji="0" lang="en-IE" sz="2100" b="0" i="0" u="none" strike="noStrike" kern="0" cap="none" spc="0" normalizeH="0" baseline="0" noProof="0">
                <a:ln>
                  <a:noFill/>
                </a:ln>
                <a:solidFill>
                  <a:srgbClr val="000000"/>
                </a:solidFill>
                <a:effectLst/>
                <a:uLnTx/>
                <a:uFillTx/>
                <a:latin typeface="Arial"/>
                <a:ea typeface="Arial"/>
                <a:cs typeface="Arial"/>
                <a:sym typeface="Arial"/>
              </a:rPr>
              <a:t>   Dental Dams and Lube handy if you need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984"/>
              <a:buFont typeface="Arial"/>
              <a:buNone/>
              <a:tabLst/>
              <a:defRPr/>
            </a:pPr>
            <a:r>
              <a:rPr kumimoji="0" lang="en-IE" sz="2100" b="0" i="0" u="none" strike="noStrike" kern="0" cap="none" spc="0" normalizeH="0" baseline="0" noProof="0">
                <a:ln>
                  <a:noFill/>
                </a:ln>
                <a:solidFill>
                  <a:srgbClr val="000000"/>
                </a:solidFill>
                <a:effectLst/>
                <a:uLnTx/>
                <a:uFillTx/>
                <a:latin typeface="Arial"/>
                <a:ea typeface="Arial"/>
                <a:cs typeface="Arial"/>
                <a:sym typeface="Arial"/>
              </a:rPr>
              <a:t>   any– don’t hesitate!</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984"/>
              <a:buFont typeface="Arial"/>
              <a:buNone/>
              <a:tabLst/>
              <a:defRPr/>
            </a:pPr>
            <a:endParaRPr kumimoji="0" sz="21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984"/>
              <a:buFont typeface="Arial"/>
              <a:buNone/>
              <a:tabLst/>
              <a:defRPr/>
            </a:pPr>
            <a:r>
              <a:rPr kumimoji="0" lang="en-IE" sz="2100" b="0" i="0" u="none" strike="noStrike" kern="0" cap="none" spc="0" normalizeH="0" baseline="0" noProof="0">
                <a:ln>
                  <a:noFill/>
                </a:ln>
                <a:solidFill>
                  <a:srgbClr val="000000"/>
                </a:solidFill>
                <a:effectLst/>
                <a:uLnTx/>
                <a:uFillTx/>
                <a:latin typeface="Arial"/>
                <a:ea typeface="Arial"/>
                <a:cs typeface="Arial"/>
                <a:sym typeface="Arial"/>
              </a:rPr>
              <a:t>-- College Health also does confidential STI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984"/>
              <a:buFont typeface="Arial"/>
              <a:buNone/>
              <a:tabLst/>
              <a:defRPr/>
            </a:pPr>
            <a:r>
              <a:rPr kumimoji="0" lang="en-IE" sz="2100" b="0" i="0" u="none" strike="noStrike" kern="0" cap="none" spc="0" normalizeH="0" baseline="0" noProof="0">
                <a:ln>
                  <a:noFill/>
                </a:ln>
                <a:solidFill>
                  <a:srgbClr val="000000"/>
                </a:solidFill>
                <a:effectLst/>
                <a:uLnTx/>
                <a:uFillTx/>
                <a:latin typeface="Arial"/>
                <a:ea typeface="Arial"/>
                <a:cs typeface="Arial"/>
                <a:sym typeface="Arial"/>
              </a:rPr>
              <a:t>   tests for students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5000"/>
              </a:lnSpc>
              <a:spcBef>
                <a:spcPts val="1200"/>
              </a:spcBef>
              <a:spcAft>
                <a:spcPts val="0"/>
              </a:spcAft>
              <a:buClr>
                <a:srgbClr val="000000"/>
              </a:buClr>
              <a:buSzPts val="984"/>
              <a:buFont typeface="Arial"/>
              <a:buNone/>
              <a:tabLst/>
              <a:defRPr/>
            </a:pPr>
            <a:r>
              <a:rPr kumimoji="0" lang="en-IE" sz="2100" b="0" i="0" u="none" strike="noStrike" kern="0" cap="none" spc="0" normalizeH="0" baseline="0" noProof="0">
                <a:ln>
                  <a:noFill/>
                </a:ln>
                <a:solidFill>
                  <a:srgbClr val="000000"/>
                </a:solidFill>
                <a:effectLst/>
                <a:uLnTx/>
                <a:uFillTx/>
                <a:latin typeface="Arial"/>
                <a:ea typeface="Arial"/>
                <a:cs typeface="Arial"/>
                <a:sym typeface="Arial"/>
              </a:rPr>
              <a:t>-- There are a number of national resources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5000"/>
              </a:lnSpc>
              <a:spcBef>
                <a:spcPts val="0"/>
              </a:spcBef>
              <a:spcAft>
                <a:spcPts val="0"/>
              </a:spcAft>
              <a:buClr>
                <a:srgbClr val="000000"/>
              </a:buClr>
              <a:buSzPts val="984"/>
              <a:buFont typeface="Arial"/>
              <a:buNone/>
              <a:tabLst/>
              <a:defRPr/>
            </a:pPr>
            <a:r>
              <a:rPr kumimoji="0" lang="en-IE" sz="2100" b="0" i="0" u="none" strike="noStrike" kern="0" cap="none" spc="0" normalizeH="0" baseline="0" noProof="0">
                <a:ln>
                  <a:noFill/>
                </a:ln>
                <a:solidFill>
                  <a:srgbClr val="000000"/>
                </a:solidFill>
                <a:effectLst/>
                <a:uLnTx/>
                <a:uFillTx/>
                <a:latin typeface="Arial"/>
                <a:ea typeface="Arial"/>
                <a:cs typeface="Arial"/>
                <a:sym typeface="Arial"/>
              </a:rPr>
              <a:t>   for free HIV testing, at-home STI testing, and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5000"/>
              </a:lnSpc>
              <a:spcBef>
                <a:spcPts val="0"/>
              </a:spcBef>
              <a:spcAft>
                <a:spcPts val="0"/>
              </a:spcAft>
              <a:buClr>
                <a:srgbClr val="000000"/>
              </a:buClr>
              <a:buSzPts val="984"/>
              <a:buFont typeface="Arial"/>
              <a:buNone/>
              <a:tabLst/>
              <a:defRPr/>
            </a:pPr>
            <a:r>
              <a:rPr kumimoji="0" lang="en-IE" sz="2100" b="0" i="0" u="none" strike="noStrike" kern="0" cap="none" spc="0" normalizeH="0" baseline="0" noProof="0">
                <a:ln>
                  <a:noFill/>
                </a:ln>
                <a:solidFill>
                  <a:srgbClr val="000000"/>
                </a:solidFill>
                <a:effectLst/>
                <a:uLnTx/>
                <a:uFillTx/>
                <a:latin typeface="Arial"/>
                <a:ea typeface="Arial"/>
                <a:cs typeface="Arial"/>
                <a:sym typeface="Arial"/>
              </a:rPr>
              <a:t>   PrEP</a:t>
            </a:r>
            <a:endParaRPr kumimoji="0" sz="21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Shape 258"/>
        <p:cNvGrpSpPr/>
        <p:nvPr/>
      </p:nvGrpSpPr>
      <p:grpSpPr>
        <a:xfrm>
          <a:off x="0" y="0"/>
          <a:ext cx="0" cy="0"/>
          <a:chOff x="0" y="0"/>
          <a:chExt cx="0" cy="0"/>
        </a:xfrm>
      </p:grpSpPr>
      <p:sp>
        <p:nvSpPr>
          <p:cNvPr id="259" name="Google Shape;259;p15"/>
          <p:cNvSpPr txBox="1">
            <a:spLocks noGrp="1"/>
          </p:cNvSpPr>
          <p:nvPr>
            <p:ph type="title"/>
          </p:nvPr>
        </p:nvSpPr>
        <p:spPr>
          <a:xfrm>
            <a:off x="838200" y="788855"/>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45454"/>
              <a:buNone/>
            </a:pPr>
            <a:r>
              <a:rPr lang="en-IE"/>
              <a:t>Safe Practices in Dublin </a:t>
            </a:r>
            <a:br>
              <a:rPr lang="en-IE"/>
            </a:br>
            <a:r>
              <a:rPr lang="en-IE" sz="2400">
                <a:latin typeface="Arial"/>
                <a:ea typeface="Arial"/>
                <a:cs typeface="Arial"/>
                <a:sym typeface="Arial"/>
              </a:rPr>
              <a:t>While Dublin doesn’t have the biggest drug scene compared to other European Cities, all Drug safety tips still apply:</a:t>
            </a:r>
            <a:br>
              <a:rPr lang="en-IE" sz="2400">
                <a:latin typeface="Arial"/>
                <a:ea typeface="Arial"/>
                <a:cs typeface="Arial"/>
                <a:sym typeface="Arial"/>
              </a:rPr>
            </a:br>
            <a:br>
              <a:rPr lang="en-IE" sz="4400">
                <a:latin typeface="Arial"/>
                <a:ea typeface="Arial"/>
                <a:cs typeface="Arial"/>
                <a:sym typeface="Arial"/>
              </a:rPr>
            </a:br>
            <a:endParaRPr/>
          </a:p>
        </p:txBody>
      </p:sp>
      <p:sp>
        <p:nvSpPr>
          <p:cNvPr id="260" name="Google Shape;260;p15"/>
          <p:cNvSpPr txBox="1">
            <a:spLocks noGrp="1"/>
          </p:cNvSpPr>
          <p:nvPr>
            <p:ph type="body" idx="1"/>
          </p:nvPr>
        </p:nvSpPr>
        <p:spPr>
          <a:xfrm>
            <a:off x="838200" y="1717634"/>
            <a:ext cx="5000625" cy="5683800"/>
          </a:xfrm>
          <a:prstGeom prst="rect">
            <a:avLst/>
          </a:prstGeom>
          <a:noFill/>
          <a:ln>
            <a:noFill/>
          </a:ln>
        </p:spPr>
        <p:txBody>
          <a:bodyPr spcFirstLastPara="1" wrap="square" lIns="91425" tIns="45700" rIns="91425" bIns="45700" anchor="t" anchorCtr="0">
            <a:normAutofit fontScale="32500" lnSpcReduction="20000"/>
          </a:bodyPr>
          <a:lstStyle/>
          <a:p>
            <a:pPr marL="0" lvl="0" indent="0" algn="l" rtl="0">
              <a:lnSpc>
                <a:spcPct val="115000"/>
              </a:lnSpc>
              <a:spcBef>
                <a:spcPts val="0"/>
              </a:spcBef>
              <a:spcAft>
                <a:spcPts val="0"/>
              </a:spcAft>
              <a:buClr>
                <a:schemeClr val="dk1"/>
              </a:buClr>
              <a:buSzPct val="46874"/>
              <a:buFont typeface="Arial"/>
              <a:buNone/>
            </a:pPr>
            <a:endParaRPr sz="2346" b="1">
              <a:latin typeface="Arial"/>
              <a:ea typeface="Arial"/>
              <a:cs typeface="Arial"/>
              <a:sym typeface="Arial"/>
            </a:endParaRPr>
          </a:p>
          <a:p>
            <a:pPr marL="0" lvl="0" indent="0" algn="l" rtl="0">
              <a:lnSpc>
                <a:spcPct val="115000"/>
              </a:lnSpc>
              <a:spcBef>
                <a:spcPts val="0"/>
              </a:spcBef>
              <a:spcAft>
                <a:spcPts val="0"/>
              </a:spcAft>
              <a:buClr>
                <a:schemeClr val="dk1"/>
              </a:buClr>
              <a:buSzPct val="46874"/>
              <a:buFont typeface="Arial"/>
              <a:buNone/>
            </a:pPr>
            <a:r>
              <a:rPr lang="en-IE" sz="6600" b="1">
                <a:latin typeface="Arial"/>
                <a:ea typeface="Arial"/>
                <a:cs typeface="Arial"/>
                <a:sym typeface="Arial"/>
              </a:rPr>
              <a:t>Drug safety</a:t>
            </a:r>
            <a:br>
              <a:rPr lang="en-IE" sz="6600">
                <a:latin typeface="Arial"/>
                <a:ea typeface="Arial"/>
                <a:cs typeface="Arial"/>
                <a:sym typeface="Arial"/>
              </a:rPr>
            </a:br>
            <a:endParaRPr sz="6600">
              <a:latin typeface="Arial"/>
              <a:ea typeface="Arial"/>
              <a:cs typeface="Arial"/>
              <a:sym typeface="Arial"/>
            </a:endParaRPr>
          </a:p>
          <a:p>
            <a:pPr marL="0" lvl="0" indent="0" algn="l" rtl="0">
              <a:lnSpc>
                <a:spcPct val="115000"/>
              </a:lnSpc>
              <a:spcBef>
                <a:spcPts val="0"/>
              </a:spcBef>
              <a:spcAft>
                <a:spcPts val="0"/>
              </a:spcAft>
              <a:buClr>
                <a:schemeClr val="dk1"/>
              </a:buClr>
              <a:buSzPct val="46874"/>
              <a:buFont typeface="Arial"/>
              <a:buNone/>
            </a:pPr>
            <a:r>
              <a:rPr lang="en-IE" sz="6600">
                <a:latin typeface="Arial"/>
                <a:ea typeface="Arial"/>
                <a:cs typeface="Arial"/>
                <a:sym typeface="Arial"/>
              </a:rPr>
              <a:t>-- Don’t take something if you don’t know what it is. </a:t>
            </a:r>
            <a:endParaRPr/>
          </a:p>
          <a:p>
            <a:pPr marL="0" lvl="0" indent="0" algn="l" rtl="0">
              <a:lnSpc>
                <a:spcPct val="115000"/>
              </a:lnSpc>
              <a:spcBef>
                <a:spcPts val="0"/>
              </a:spcBef>
              <a:spcAft>
                <a:spcPts val="0"/>
              </a:spcAft>
              <a:buClr>
                <a:schemeClr val="dk1"/>
              </a:buClr>
              <a:buSzPct val="46874"/>
              <a:buFont typeface="Arial"/>
              <a:buNone/>
            </a:pPr>
            <a:endParaRPr sz="6600">
              <a:latin typeface="Arial"/>
              <a:ea typeface="Arial"/>
              <a:cs typeface="Arial"/>
              <a:sym typeface="Arial"/>
            </a:endParaRPr>
          </a:p>
          <a:p>
            <a:pPr marL="0" lvl="0" indent="0" algn="l" rtl="0">
              <a:lnSpc>
                <a:spcPct val="115000"/>
              </a:lnSpc>
              <a:spcBef>
                <a:spcPts val="0"/>
              </a:spcBef>
              <a:spcAft>
                <a:spcPts val="0"/>
              </a:spcAft>
              <a:buClr>
                <a:schemeClr val="dk1"/>
              </a:buClr>
              <a:buSzPct val="46874"/>
              <a:buFont typeface="Arial"/>
              <a:buNone/>
            </a:pPr>
            <a:r>
              <a:rPr lang="en-IE" sz="6600">
                <a:latin typeface="Arial"/>
                <a:ea typeface="Arial"/>
                <a:cs typeface="Arial"/>
                <a:sym typeface="Arial"/>
              </a:rPr>
              <a:t>-- Don’t take something for the first time when you’re out. </a:t>
            </a:r>
            <a:endParaRPr/>
          </a:p>
          <a:p>
            <a:pPr marL="0" lvl="0" indent="0" algn="l" rtl="0">
              <a:lnSpc>
                <a:spcPct val="115000"/>
              </a:lnSpc>
              <a:spcBef>
                <a:spcPts val="0"/>
              </a:spcBef>
              <a:spcAft>
                <a:spcPts val="0"/>
              </a:spcAft>
              <a:buClr>
                <a:schemeClr val="dk1"/>
              </a:buClr>
              <a:buSzPct val="46874"/>
              <a:buFont typeface="Arial"/>
              <a:buNone/>
            </a:pPr>
            <a:endParaRPr sz="6600">
              <a:latin typeface="Arial"/>
              <a:ea typeface="Arial"/>
              <a:cs typeface="Arial"/>
              <a:sym typeface="Arial"/>
            </a:endParaRPr>
          </a:p>
          <a:p>
            <a:pPr marL="0" lvl="0" indent="0" algn="l" rtl="0">
              <a:lnSpc>
                <a:spcPct val="115000"/>
              </a:lnSpc>
              <a:spcBef>
                <a:spcPts val="0"/>
              </a:spcBef>
              <a:spcAft>
                <a:spcPts val="0"/>
              </a:spcAft>
              <a:buClr>
                <a:schemeClr val="dk1"/>
              </a:buClr>
              <a:buSzPct val="46874"/>
              <a:buFont typeface="Arial"/>
              <a:buNone/>
            </a:pPr>
            <a:r>
              <a:rPr lang="en-IE" sz="6600">
                <a:latin typeface="Arial"/>
                <a:ea typeface="Arial"/>
                <a:cs typeface="Arial"/>
                <a:sym typeface="Arial"/>
              </a:rPr>
              <a:t>-- Be aware of common signs of spiking in drinks:</a:t>
            </a:r>
            <a:endParaRPr/>
          </a:p>
          <a:p>
            <a:pPr marL="0" lvl="0" indent="0" algn="l" rtl="0">
              <a:lnSpc>
                <a:spcPct val="115000"/>
              </a:lnSpc>
              <a:spcBef>
                <a:spcPts val="0"/>
              </a:spcBef>
              <a:spcAft>
                <a:spcPts val="0"/>
              </a:spcAft>
              <a:buClr>
                <a:schemeClr val="dk1"/>
              </a:buClr>
              <a:buSzPct val="46874"/>
              <a:buFont typeface="Arial"/>
              <a:buNone/>
            </a:pPr>
            <a:r>
              <a:rPr lang="en-IE" sz="6600" b="1">
                <a:latin typeface="Arial"/>
                <a:ea typeface="Arial"/>
                <a:cs typeface="Arial"/>
                <a:sym typeface="Arial"/>
              </a:rPr>
              <a:t>- Drink looks foggier with excessive </a:t>
            </a:r>
            <a:endParaRPr/>
          </a:p>
          <a:p>
            <a:pPr marL="0" lvl="0" indent="0" algn="l" rtl="0">
              <a:lnSpc>
                <a:spcPct val="115000"/>
              </a:lnSpc>
              <a:spcBef>
                <a:spcPts val="0"/>
              </a:spcBef>
              <a:spcAft>
                <a:spcPts val="0"/>
              </a:spcAft>
              <a:buClr>
                <a:schemeClr val="dk1"/>
              </a:buClr>
              <a:buSzPct val="46874"/>
              <a:buFont typeface="Arial"/>
              <a:buNone/>
            </a:pPr>
            <a:r>
              <a:rPr lang="en-IE" sz="6600" b="1">
                <a:latin typeface="Arial"/>
                <a:ea typeface="Arial"/>
                <a:cs typeface="Arial"/>
                <a:sym typeface="Arial"/>
              </a:rPr>
              <a:t>  bubbles &amp; ice doesn’t float</a:t>
            </a:r>
            <a:endParaRPr/>
          </a:p>
          <a:p>
            <a:pPr marL="0" lvl="0" indent="0" algn="l" rtl="0">
              <a:lnSpc>
                <a:spcPct val="115000"/>
              </a:lnSpc>
              <a:spcBef>
                <a:spcPts val="0"/>
              </a:spcBef>
              <a:spcAft>
                <a:spcPts val="0"/>
              </a:spcAft>
              <a:buSzPct val="83916"/>
              <a:buNone/>
            </a:pPr>
            <a:r>
              <a:rPr lang="en-IE" sz="6600" b="1">
                <a:latin typeface="Arial"/>
                <a:ea typeface="Arial"/>
                <a:cs typeface="Arial"/>
                <a:sym typeface="Arial"/>
              </a:rPr>
              <a:t>- Change in taste or colour</a:t>
            </a:r>
            <a:endParaRPr sz="6600" b="1">
              <a:latin typeface="Arial"/>
              <a:ea typeface="Arial"/>
              <a:cs typeface="Arial"/>
              <a:sym typeface="Arial"/>
            </a:endParaRPr>
          </a:p>
          <a:p>
            <a:pPr marL="0" lvl="0" indent="0" algn="l" rtl="0">
              <a:lnSpc>
                <a:spcPct val="115000"/>
              </a:lnSpc>
              <a:spcBef>
                <a:spcPts val="0"/>
              </a:spcBef>
              <a:spcAft>
                <a:spcPts val="0"/>
              </a:spcAft>
              <a:buSzPct val="83916"/>
              <a:buNone/>
            </a:pPr>
            <a:r>
              <a:rPr lang="en-IE" sz="6600" b="1">
                <a:latin typeface="Arial"/>
                <a:ea typeface="Arial"/>
                <a:cs typeface="Arial"/>
                <a:sym typeface="Arial"/>
              </a:rPr>
              <a:t>- Unexpected intoxication or</a:t>
            </a:r>
            <a:endParaRPr/>
          </a:p>
          <a:p>
            <a:pPr marL="0" lvl="0" indent="0" algn="l" rtl="0">
              <a:lnSpc>
                <a:spcPct val="115000"/>
              </a:lnSpc>
              <a:spcBef>
                <a:spcPts val="0"/>
              </a:spcBef>
              <a:spcAft>
                <a:spcPts val="0"/>
              </a:spcAft>
              <a:buSzPct val="83916"/>
              <a:buNone/>
            </a:pPr>
            <a:r>
              <a:rPr lang="en-IE" sz="6600" b="1">
                <a:latin typeface="Arial"/>
                <a:ea typeface="Arial"/>
                <a:cs typeface="Arial"/>
                <a:sym typeface="Arial"/>
              </a:rPr>
              <a:t>  breathing issues</a:t>
            </a:r>
            <a:endParaRPr/>
          </a:p>
          <a:p>
            <a:pPr marL="0" lvl="0" indent="0" algn="l" rtl="0">
              <a:lnSpc>
                <a:spcPct val="115000"/>
              </a:lnSpc>
              <a:spcBef>
                <a:spcPts val="0"/>
              </a:spcBef>
              <a:spcAft>
                <a:spcPts val="0"/>
              </a:spcAft>
              <a:buSzPct val="89330"/>
              <a:buNone/>
            </a:pPr>
            <a:endParaRPr sz="6200">
              <a:latin typeface="Arial"/>
              <a:ea typeface="Arial"/>
              <a:cs typeface="Arial"/>
              <a:sym typeface="Arial"/>
            </a:endParaRPr>
          </a:p>
          <a:p>
            <a:pPr marL="0" lvl="0" indent="0" algn="l" rtl="0">
              <a:lnSpc>
                <a:spcPct val="115000"/>
              </a:lnSpc>
              <a:spcBef>
                <a:spcPts val="0"/>
              </a:spcBef>
              <a:spcAft>
                <a:spcPts val="0"/>
              </a:spcAft>
              <a:buClr>
                <a:schemeClr val="dk1"/>
              </a:buClr>
              <a:buSzPct val="46874"/>
              <a:buFont typeface="Arial"/>
              <a:buNone/>
            </a:pPr>
            <a:br>
              <a:rPr lang="en-IE" sz="1260">
                <a:latin typeface="Arial"/>
                <a:ea typeface="Arial"/>
                <a:cs typeface="Arial"/>
                <a:sym typeface="Arial"/>
              </a:rPr>
            </a:br>
            <a:endParaRPr sz="2960"/>
          </a:p>
        </p:txBody>
      </p:sp>
      <p:sp>
        <p:nvSpPr>
          <p:cNvPr id="261" name="Google Shape;261;p15"/>
          <p:cNvSpPr txBox="1"/>
          <p:nvPr/>
        </p:nvSpPr>
        <p:spPr>
          <a:xfrm>
            <a:off x="6353177" y="1721131"/>
            <a:ext cx="5838823" cy="334162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15000"/>
              </a:lnSpc>
              <a:spcBef>
                <a:spcPts val="0"/>
              </a:spcBef>
              <a:spcAft>
                <a:spcPts val="0"/>
              </a:spcAft>
              <a:buClr>
                <a:srgbClr val="000000"/>
              </a:buClr>
              <a:buSzPts val="984"/>
              <a:buFont typeface="Arial"/>
              <a:buNone/>
              <a:tabLst/>
              <a:defRPr/>
            </a:pPr>
            <a:r>
              <a:rPr kumimoji="0" lang="en-IE" sz="2100" b="1" i="0" u="none" strike="noStrike" kern="0" cap="none" spc="0" normalizeH="0" baseline="0" noProof="0" dirty="0">
                <a:ln>
                  <a:noFill/>
                </a:ln>
                <a:solidFill>
                  <a:srgbClr val="000000"/>
                </a:solidFill>
                <a:effectLst/>
                <a:uLnTx/>
                <a:uFillTx/>
                <a:latin typeface="Arial"/>
                <a:ea typeface="Arial"/>
                <a:cs typeface="Arial"/>
                <a:sym typeface="Arial"/>
              </a:rPr>
              <a:t>Needle Spiking:</a:t>
            </a:r>
            <a:br>
              <a:rPr kumimoji="0" lang="en-IE" sz="1800" b="0" i="0" u="none" strike="noStrike" kern="0" cap="none" spc="0" normalizeH="0" baseline="0" noProof="0" dirty="0">
                <a:ln>
                  <a:noFill/>
                </a:ln>
                <a:solidFill>
                  <a:srgbClr val="000000"/>
                </a:solidFill>
                <a:effectLst/>
                <a:uLnTx/>
                <a:uFillTx/>
                <a:latin typeface="Arial"/>
                <a:ea typeface="Arial"/>
                <a:cs typeface="Arial"/>
                <a:sym typeface="Arial"/>
              </a:rPr>
            </a:br>
            <a:r>
              <a:rPr kumimoji="0" lang="en-IE" sz="2100" b="0" i="0" u="none" strike="noStrike" kern="0" cap="none" spc="0" normalizeH="0" baseline="0" noProof="0" dirty="0">
                <a:ln>
                  <a:noFill/>
                </a:ln>
                <a:solidFill>
                  <a:srgbClr val="000000"/>
                </a:solidFill>
                <a:effectLst/>
                <a:uLnTx/>
                <a:uFillTx/>
                <a:latin typeface="Arial"/>
                <a:ea typeface="Arial"/>
                <a:cs typeface="Arial"/>
                <a:sym typeface="Arial"/>
              </a:rPr>
              <a:t>While rare, be aware of needle spiking!</a:t>
            </a:r>
            <a:br>
              <a:rPr kumimoji="0" lang="en-IE" sz="2100" b="0" i="0" u="none" strike="noStrike" kern="0" cap="none" spc="0" normalizeH="0" baseline="0" noProof="0" dirty="0">
                <a:ln>
                  <a:noFill/>
                </a:ln>
                <a:solidFill>
                  <a:srgbClr val="000000"/>
                </a:solidFill>
                <a:effectLst/>
                <a:uLnTx/>
                <a:uFillTx/>
                <a:latin typeface="Arial"/>
                <a:ea typeface="Arial"/>
                <a:cs typeface="Arial"/>
                <a:sym typeface="Arial"/>
              </a:rPr>
            </a:br>
            <a:r>
              <a:rPr kumimoji="0" lang="en-IE" sz="2100" b="0" i="0" u="none" strike="noStrike" kern="0" cap="none" spc="0" normalizeH="0" baseline="0" noProof="0" dirty="0">
                <a:ln>
                  <a:noFill/>
                </a:ln>
                <a:solidFill>
                  <a:srgbClr val="000000"/>
                </a:solidFill>
                <a:effectLst/>
                <a:uLnTx/>
                <a:uFillTx/>
                <a:latin typeface="Arial"/>
                <a:ea typeface="Arial"/>
                <a:cs typeface="Arial"/>
                <a:sym typeface="Arial"/>
              </a:rPr>
              <a:t>People now spike using needles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5000"/>
              </a:lnSpc>
              <a:spcBef>
                <a:spcPts val="1200"/>
              </a:spcBef>
              <a:spcAft>
                <a:spcPts val="0"/>
              </a:spcAft>
              <a:buClr>
                <a:srgbClr val="000000"/>
              </a:buClr>
              <a:buSzPts val="984"/>
              <a:buFont typeface="Arial"/>
              <a:buNone/>
              <a:tabLst/>
              <a:defRPr/>
            </a:pPr>
            <a:r>
              <a:rPr kumimoji="0" lang="en-IE" sz="2100" b="0" i="0" u="none" strike="noStrike" kern="0" cap="none" spc="0" normalizeH="0" baseline="0" noProof="0" dirty="0">
                <a:ln>
                  <a:noFill/>
                </a:ln>
                <a:solidFill>
                  <a:srgbClr val="000000"/>
                </a:solidFill>
                <a:effectLst/>
                <a:uLnTx/>
                <a:uFillTx/>
                <a:latin typeface="Arial"/>
                <a:ea typeface="Arial"/>
                <a:cs typeface="Arial"/>
                <a:sym typeface="Arial"/>
              </a:rPr>
              <a:t>If you suspect needle spiking:</a:t>
            </a:r>
            <a:br>
              <a:rPr kumimoji="0" lang="en-IE" sz="2100" b="0" i="0" u="none" strike="noStrike" kern="0" cap="none" spc="0" normalizeH="0" baseline="0" noProof="0" dirty="0">
                <a:ln>
                  <a:noFill/>
                </a:ln>
                <a:solidFill>
                  <a:srgbClr val="000000"/>
                </a:solidFill>
                <a:effectLst/>
                <a:uLnTx/>
                <a:uFillTx/>
                <a:latin typeface="Arial"/>
                <a:ea typeface="Arial"/>
                <a:cs typeface="Arial"/>
                <a:sym typeface="Arial"/>
              </a:rPr>
            </a:br>
            <a:r>
              <a:rPr kumimoji="0" lang="en-IE" sz="2100" b="0"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IE" sz="2100" b="1" i="0" u="none" strike="noStrike" kern="0" cap="none" spc="0" normalizeH="0" baseline="0" noProof="0" dirty="0">
                <a:ln>
                  <a:noFill/>
                </a:ln>
                <a:solidFill>
                  <a:srgbClr val="000000"/>
                </a:solidFill>
                <a:effectLst/>
                <a:uLnTx/>
                <a:uFillTx/>
                <a:latin typeface="Arial"/>
                <a:ea typeface="Arial"/>
                <a:cs typeface="Arial"/>
                <a:sym typeface="Arial"/>
              </a:rPr>
              <a:t>Bleed the puncture by squeezing around it</a:t>
            </a:r>
            <a:br>
              <a:rPr kumimoji="0" lang="en-IE" sz="2100" b="1" i="0" u="none" strike="noStrike" kern="0" cap="none" spc="0" normalizeH="0" baseline="0" noProof="0" dirty="0">
                <a:ln>
                  <a:noFill/>
                </a:ln>
                <a:solidFill>
                  <a:srgbClr val="000000"/>
                </a:solidFill>
                <a:effectLst/>
                <a:uLnTx/>
                <a:uFillTx/>
                <a:latin typeface="Arial"/>
                <a:ea typeface="Arial"/>
                <a:cs typeface="Arial"/>
                <a:sym typeface="Arial"/>
              </a:rPr>
            </a:br>
            <a:r>
              <a:rPr kumimoji="0" lang="en-IE" sz="2100" b="1" i="0" u="none" strike="noStrike" kern="0" cap="none" spc="0" normalizeH="0" baseline="0" noProof="0" dirty="0">
                <a:ln>
                  <a:noFill/>
                </a:ln>
                <a:solidFill>
                  <a:srgbClr val="000000"/>
                </a:solidFill>
                <a:effectLst/>
                <a:uLnTx/>
                <a:uFillTx/>
                <a:latin typeface="Arial"/>
                <a:ea typeface="Arial"/>
                <a:cs typeface="Arial"/>
                <a:sym typeface="Arial"/>
              </a:rPr>
              <a:t>- Wash with soap under warm water</a:t>
            </a:r>
            <a:br>
              <a:rPr kumimoji="0" lang="en-IE" sz="2100" b="1" i="0" u="none" strike="noStrike" kern="0" cap="none" spc="0" normalizeH="0" baseline="0" noProof="0" dirty="0">
                <a:ln>
                  <a:noFill/>
                </a:ln>
                <a:solidFill>
                  <a:srgbClr val="000000"/>
                </a:solidFill>
                <a:effectLst/>
                <a:uLnTx/>
                <a:uFillTx/>
                <a:latin typeface="Arial"/>
                <a:ea typeface="Arial"/>
                <a:cs typeface="Arial"/>
                <a:sym typeface="Arial"/>
              </a:rPr>
            </a:br>
            <a:r>
              <a:rPr kumimoji="0" lang="en-IE" sz="2100" b="1" i="0" u="none" strike="noStrike" kern="0" cap="none" spc="0" normalizeH="0" baseline="0" noProof="0" dirty="0">
                <a:ln>
                  <a:noFill/>
                </a:ln>
                <a:solidFill>
                  <a:srgbClr val="000000"/>
                </a:solidFill>
                <a:effectLst/>
                <a:uLnTx/>
                <a:uFillTx/>
                <a:latin typeface="Arial"/>
                <a:ea typeface="Arial"/>
                <a:cs typeface="Arial"/>
                <a:sym typeface="Arial"/>
              </a:rPr>
              <a:t>- Cover with dressing if possible</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5000"/>
              </a:lnSpc>
              <a:spcBef>
                <a:spcPts val="1200"/>
              </a:spcBef>
              <a:spcAft>
                <a:spcPts val="0"/>
              </a:spcAft>
              <a:buClr>
                <a:srgbClr val="000000"/>
              </a:buClr>
              <a:buSzPts val="984"/>
              <a:buFont typeface="Arial"/>
              <a:buNone/>
              <a:tabLst/>
              <a:defRPr/>
            </a:pPr>
            <a:r>
              <a:rPr kumimoji="0" lang="en-IE" sz="2100" b="1" i="0" u="none" strike="noStrike" kern="0" cap="none" spc="0" normalizeH="0" baseline="0" noProof="0" dirty="0">
                <a:ln>
                  <a:noFill/>
                </a:ln>
                <a:solidFill>
                  <a:srgbClr val="000000"/>
                </a:solidFill>
                <a:effectLst/>
                <a:uLnTx/>
                <a:uFillTx/>
                <a:latin typeface="Arial"/>
                <a:ea typeface="Arial"/>
                <a:cs typeface="Arial"/>
                <a:sym typeface="Arial"/>
              </a:rPr>
              <a:t>-Report ASAP and seek medical help</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
          <a:extLst>
            <a:ext uri="{FF2B5EF4-FFF2-40B4-BE49-F238E27FC236}">
              <a16:creationId xmlns:a16="http://schemas.microsoft.com/office/drawing/2014/main" id="{F38D92C1-58B4-4D49-F6DD-5A3342EE9ADE}"/>
            </a:ext>
          </a:extLst>
        </p:cNvPr>
        <p:cNvGrpSpPr/>
        <p:nvPr/>
      </p:nvGrpSpPr>
      <p:grpSpPr>
        <a:xfrm>
          <a:off x="0" y="0"/>
          <a:ext cx="0" cy="0"/>
          <a:chOff x="0" y="0"/>
          <a:chExt cx="0" cy="0"/>
        </a:xfrm>
      </p:grpSpPr>
      <p:sp useBgFill="1">
        <p:nvSpPr>
          <p:cNvPr id="113" name="Rectangle 112">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4" name="Google Shape;84;p1">
            <a:extLst>
              <a:ext uri="{FF2B5EF4-FFF2-40B4-BE49-F238E27FC236}">
                <a16:creationId xmlns:a16="http://schemas.microsoft.com/office/drawing/2014/main" id="{364DFC2D-82E7-BC3D-0A84-2B78AE3ED3BD}"/>
              </a:ext>
            </a:extLst>
          </p:cNvPr>
          <p:cNvSpPr txBox="1">
            <a:spLocks noGrp="1"/>
          </p:cNvSpPr>
          <p:nvPr>
            <p:ph type="ctrTitle"/>
          </p:nvPr>
        </p:nvSpPr>
        <p:spPr>
          <a:xfrm>
            <a:off x="804316" y="1764901"/>
            <a:ext cx="4620584" cy="4567137"/>
          </a:xfrm>
          <a:prstGeom prst="rect">
            <a:avLst/>
          </a:prstGeom>
        </p:spPr>
        <p:txBody>
          <a:bodyPr spcFirstLastPara="1" lIns="91425" tIns="45700" rIns="91425" bIns="45700" anchorCtr="0">
            <a:normAutofit/>
          </a:bodyPr>
          <a:lstStyle/>
          <a:p>
            <a:pPr marL="0" lvl="0" indent="0" algn="l" rtl="0">
              <a:spcBef>
                <a:spcPts val="0"/>
              </a:spcBef>
              <a:spcAft>
                <a:spcPts val="0"/>
              </a:spcAft>
              <a:buClr>
                <a:schemeClr val="dk1"/>
              </a:buClr>
              <a:buSzPct val="100000"/>
              <a:buFont typeface="Calibri"/>
              <a:buNone/>
            </a:pPr>
            <a:r>
              <a:rPr lang="en-IE" sz="3700" dirty="0"/>
              <a:t>Supports and Services for LGBTQ+</a:t>
            </a:r>
            <a:br>
              <a:rPr lang="en-IE" sz="3700" dirty="0"/>
            </a:br>
            <a:br>
              <a:rPr lang="en-IE" sz="3700" dirty="0"/>
            </a:br>
            <a:r>
              <a:rPr lang="en-IE" sz="3700" b="1" dirty="0"/>
              <a:t>Martin McAndrew (he/him)</a:t>
            </a:r>
            <a:br>
              <a:rPr lang="en-IE" sz="3700" b="1" dirty="0"/>
            </a:br>
            <a:br>
              <a:rPr lang="en-IE" sz="3700" dirty="0"/>
            </a:br>
            <a:r>
              <a:rPr lang="en-IE" sz="3700" dirty="0"/>
              <a:t> </a:t>
            </a:r>
            <a:br>
              <a:rPr lang="en-IE" sz="3700" dirty="0"/>
            </a:br>
            <a:endParaRPr lang="en-IE" sz="3700" dirty="0"/>
          </a:p>
        </p:txBody>
      </p:sp>
      <p:pic>
        <p:nvPicPr>
          <p:cNvPr id="3" name="Picture 2" descr="A rainbow flag with arrows&#10;&#10;AI-generated content may be incorrect.">
            <a:extLst>
              <a:ext uri="{FF2B5EF4-FFF2-40B4-BE49-F238E27FC236}">
                <a16:creationId xmlns:a16="http://schemas.microsoft.com/office/drawing/2014/main" id="{10CF8051-0898-DBA3-8257-42277F70D650}"/>
              </a:ext>
            </a:extLst>
          </p:cNvPr>
          <p:cNvPicPr>
            <a:picLocks noChangeAspect="1"/>
          </p:cNvPicPr>
          <p:nvPr/>
        </p:nvPicPr>
        <p:blipFill>
          <a:blip r:embed="rId3">
            <a:extLst>
              <a:ext uri="{28A0092B-C50C-407E-A947-70E740481C1C}">
                <a14:useLocalDpi xmlns:a14="http://schemas.microsoft.com/office/drawing/2010/main" val="0"/>
              </a:ext>
            </a:extLst>
          </a:blip>
          <a:srcRect r="46746"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846720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C6B946B-84BF-64E4-C038-661D05F91413}"/>
              </a:ext>
            </a:extLst>
          </p:cNvPr>
          <p:cNvPicPr>
            <a:picLocks noChangeAspect="1"/>
          </p:cNvPicPr>
          <p:nvPr/>
        </p:nvPicPr>
        <p:blipFill>
          <a:blip r:embed="rId2">
            <a:alphaModFix amt="91000"/>
            <a:extLst>
              <a:ext uri="{BEBA8EAE-BF5A-486C-A8C5-ECC9F3942E4B}">
                <a14:imgProps xmlns:a14="http://schemas.microsoft.com/office/drawing/2010/main">
                  <a14:imgLayer r:embed="rId3">
                    <a14:imgEffect>
                      <a14:artisticMarker trans="35000"/>
                    </a14:imgEffect>
                  </a14:imgLayer>
                </a14:imgProps>
              </a:ext>
            </a:extLst>
          </a:blip>
          <a:stretch>
            <a:fillRect/>
          </a:stretch>
        </p:blipFill>
        <p:spPr>
          <a:xfrm rot="5400000" flipV="1">
            <a:off x="7114763" y="1780762"/>
            <a:ext cx="6858000" cy="3296475"/>
          </a:xfrm>
          <a:prstGeom prst="rect">
            <a:avLst/>
          </a:prstGeom>
          <a:effectLst>
            <a:glow rad="38100">
              <a:schemeClr val="accent1"/>
            </a:glow>
          </a:effectLst>
        </p:spPr>
      </p:pic>
      <p:sp>
        <p:nvSpPr>
          <p:cNvPr id="2" name="Title 1">
            <a:extLst>
              <a:ext uri="{FF2B5EF4-FFF2-40B4-BE49-F238E27FC236}">
                <a16:creationId xmlns:a16="http://schemas.microsoft.com/office/drawing/2014/main" id="{AD6D5B86-1C74-B31D-59C9-9C839BD8E674}"/>
              </a:ext>
            </a:extLst>
          </p:cNvPr>
          <p:cNvSpPr>
            <a:spLocks noGrp="1"/>
          </p:cNvSpPr>
          <p:nvPr>
            <p:ph type="title"/>
          </p:nvPr>
        </p:nvSpPr>
        <p:spPr>
          <a:xfrm>
            <a:off x="601049" y="245388"/>
            <a:ext cx="10515600" cy="1325563"/>
          </a:xfrm>
        </p:spPr>
        <p:txBody>
          <a:bodyPr/>
          <a:lstStyle/>
          <a:p>
            <a:r>
              <a:rPr lang="en-US" b="1" dirty="0"/>
              <a:t>Updating your student record</a:t>
            </a:r>
            <a:endParaRPr lang="en-IE" b="1" dirty="0"/>
          </a:p>
        </p:txBody>
      </p:sp>
      <p:sp>
        <p:nvSpPr>
          <p:cNvPr id="3" name="Content Placeholder 2">
            <a:extLst>
              <a:ext uri="{FF2B5EF4-FFF2-40B4-BE49-F238E27FC236}">
                <a16:creationId xmlns:a16="http://schemas.microsoft.com/office/drawing/2014/main" id="{C35657E2-B73D-9AD2-9702-DA86D50BC520}"/>
              </a:ext>
            </a:extLst>
          </p:cNvPr>
          <p:cNvSpPr>
            <a:spLocks noGrp="1"/>
          </p:cNvSpPr>
          <p:nvPr>
            <p:ph idx="1"/>
          </p:nvPr>
        </p:nvSpPr>
        <p:spPr>
          <a:xfrm>
            <a:off x="629478" y="1434385"/>
            <a:ext cx="10515600" cy="4351338"/>
          </a:xfrm>
        </p:spPr>
        <p:txBody>
          <a:bodyPr/>
          <a:lstStyle/>
          <a:p>
            <a:pPr marL="0" indent="0">
              <a:buNone/>
            </a:pPr>
            <a:r>
              <a:rPr lang="en-US" dirty="0"/>
              <a:t>If your name or gender identity is different to that </a:t>
            </a:r>
          </a:p>
          <a:p>
            <a:pPr marL="0" indent="0">
              <a:buNone/>
            </a:pPr>
            <a:r>
              <a:rPr lang="en-US" dirty="0"/>
              <a:t>on your student record:</a:t>
            </a:r>
          </a:p>
          <a:p>
            <a:endParaRPr lang="en-IE" dirty="0"/>
          </a:p>
        </p:txBody>
      </p:sp>
      <p:sp>
        <p:nvSpPr>
          <p:cNvPr id="4" name="TextBox 3">
            <a:extLst>
              <a:ext uri="{FF2B5EF4-FFF2-40B4-BE49-F238E27FC236}">
                <a16:creationId xmlns:a16="http://schemas.microsoft.com/office/drawing/2014/main" id="{57F33B58-DE30-3C56-71AA-9F6B33D4C1A3}"/>
              </a:ext>
            </a:extLst>
          </p:cNvPr>
          <p:cNvSpPr txBox="1"/>
          <p:nvPr/>
        </p:nvSpPr>
        <p:spPr>
          <a:xfrm>
            <a:off x="409204" y="2635835"/>
            <a:ext cx="3664903" cy="38164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You </a:t>
            </a: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do</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have a gender recognition cert/ supporting documentation: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Fill in the Change of Details from</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Bring form, documents and your student ID card to Academic Registry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8B85D31-A9D7-E9EB-5F55-A42543A818F8}"/>
              </a:ext>
            </a:extLst>
          </p:cNvPr>
          <p:cNvSpPr txBox="1"/>
          <p:nvPr/>
        </p:nvSpPr>
        <p:spPr>
          <a:xfrm>
            <a:off x="4192061" y="2609851"/>
            <a:ext cx="4845594" cy="44935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You </a:t>
            </a: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don’t</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have a gender recognition cert/ supporting documentation: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Fill in the change of details from</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Book an appointment with PAS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PAS will co-sign the change of details form</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Bring form, documents and your student ID card to Academic Registry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252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C6B946B-84BF-64E4-C038-661D05F91413}"/>
              </a:ext>
            </a:extLst>
          </p:cNvPr>
          <p:cNvPicPr>
            <a:picLocks noChangeAspect="1"/>
          </p:cNvPicPr>
          <p:nvPr/>
        </p:nvPicPr>
        <p:blipFill>
          <a:blip r:embed="rId2">
            <a:alphaModFix amt="91000"/>
            <a:extLst>
              <a:ext uri="{BEBA8EAE-BF5A-486C-A8C5-ECC9F3942E4B}">
                <a14:imgProps xmlns:a14="http://schemas.microsoft.com/office/drawing/2010/main">
                  <a14:imgLayer r:embed="rId3">
                    <a14:imgEffect>
                      <a14:artisticMarker trans="35000"/>
                    </a14:imgEffect>
                  </a14:imgLayer>
                </a14:imgProps>
              </a:ext>
            </a:extLst>
          </a:blip>
          <a:stretch>
            <a:fillRect/>
          </a:stretch>
        </p:blipFill>
        <p:spPr>
          <a:xfrm rot="5400000" flipV="1">
            <a:off x="7114763" y="1780762"/>
            <a:ext cx="6858000" cy="3296475"/>
          </a:xfrm>
          <a:prstGeom prst="rect">
            <a:avLst/>
          </a:prstGeom>
          <a:effectLst>
            <a:glow rad="38100">
              <a:schemeClr val="accent1"/>
            </a:glow>
          </a:effectLst>
        </p:spPr>
      </p:pic>
      <p:sp>
        <p:nvSpPr>
          <p:cNvPr id="2" name="Title 1">
            <a:extLst>
              <a:ext uri="{FF2B5EF4-FFF2-40B4-BE49-F238E27FC236}">
                <a16:creationId xmlns:a16="http://schemas.microsoft.com/office/drawing/2014/main" id="{AD6D5B86-1C74-B31D-59C9-9C839BD8E674}"/>
              </a:ext>
            </a:extLst>
          </p:cNvPr>
          <p:cNvSpPr>
            <a:spLocks noGrp="1"/>
          </p:cNvSpPr>
          <p:nvPr>
            <p:ph type="title"/>
          </p:nvPr>
        </p:nvSpPr>
        <p:spPr>
          <a:xfrm>
            <a:off x="328858" y="674588"/>
            <a:ext cx="10515600" cy="1325563"/>
          </a:xfrm>
        </p:spPr>
        <p:txBody>
          <a:bodyPr>
            <a:normAutofit fontScale="90000"/>
          </a:bodyPr>
          <a:lstStyle/>
          <a:p>
            <a:r>
              <a:rPr lang="en-US" sz="4900" b="1" dirty="0"/>
              <a:t>Updating your student record</a:t>
            </a:r>
            <a:br>
              <a:rPr lang="en-US" dirty="0"/>
            </a:br>
            <a:br>
              <a:rPr lang="en-US" dirty="0"/>
            </a:br>
            <a:r>
              <a:rPr lang="en-US" dirty="0"/>
              <a:t>Change of name/ gender support session</a:t>
            </a:r>
            <a:endParaRPr lang="en-IE" dirty="0"/>
          </a:p>
        </p:txBody>
      </p:sp>
      <p:sp>
        <p:nvSpPr>
          <p:cNvPr id="3" name="Content Placeholder 2">
            <a:extLst>
              <a:ext uri="{FF2B5EF4-FFF2-40B4-BE49-F238E27FC236}">
                <a16:creationId xmlns:a16="http://schemas.microsoft.com/office/drawing/2014/main" id="{C35657E2-B73D-9AD2-9702-DA86D50BC520}"/>
              </a:ext>
            </a:extLst>
          </p:cNvPr>
          <p:cNvSpPr>
            <a:spLocks noGrp="1"/>
          </p:cNvSpPr>
          <p:nvPr>
            <p:ph idx="1"/>
          </p:nvPr>
        </p:nvSpPr>
        <p:spPr>
          <a:xfrm>
            <a:off x="629478" y="1434385"/>
            <a:ext cx="10515600" cy="4351338"/>
          </a:xfrm>
        </p:spPr>
        <p:txBody>
          <a:bodyPr/>
          <a:lstStyle/>
          <a:p>
            <a:pPr marL="0" indent="0">
              <a:buNone/>
            </a:pPr>
            <a:endParaRPr lang="en-US" dirty="0"/>
          </a:p>
          <a:p>
            <a:endParaRPr lang="en-IE" dirty="0"/>
          </a:p>
        </p:txBody>
      </p:sp>
      <p:sp>
        <p:nvSpPr>
          <p:cNvPr id="5" name="TextBox 4">
            <a:extLst>
              <a:ext uri="{FF2B5EF4-FFF2-40B4-BE49-F238E27FC236}">
                <a16:creationId xmlns:a16="http://schemas.microsoft.com/office/drawing/2014/main" id="{08B85D31-A9D7-E9EB-5F55-A42543A818F8}"/>
              </a:ext>
            </a:extLst>
          </p:cNvPr>
          <p:cNvSpPr txBox="1"/>
          <p:nvPr/>
        </p:nvSpPr>
        <p:spPr>
          <a:xfrm>
            <a:off x="555587" y="2597726"/>
            <a:ext cx="5738556" cy="31393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200" b="0" i="0" u="none" strike="noStrike" kern="1200" cap="none" spc="0" normalizeH="0" baseline="0" noProof="0" dirty="0">
                <a:ln>
                  <a:noFill/>
                </a:ln>
                <a:solidFill>
                  <a:prstClr val="black"/>
                </a:solidFill>
                <a:effectLst/>
                <a:uLnTx/>
                <a:uFillTx/>
                <a:latin typeface="Calibri" panose="020F0502020204030204"/>
                <a:ea typeface="+mn-ea"/>
                <a:cs typeface="+mn-cs"/>
              </a:rPr>
              <a:t>Academic Registry, Senior Tutor’s Office and Postgraduate Advisory Service will host an information session on changing your details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200" b="0" i="0" u="none" strike="noStrike" kern="1200" cap="none" spc="0" normalizeH="0" baseline="0" noProof="0" dirty="0">
                <a:ln>
                  <a:noFill/>
                </a:ln>
                <a:solidFill>
                  <a:prstClr val="black"/>
                </a:solidFill>
                <a:effectLst/>
                <a:uLnTx/>
                <a:uFillTx/>
                <a:latin typeface="Calibri" panose="020F0502020204030204"/>
                <a:ea typeface="+mn-ea"/>
                <a:cs typeface="+mn-cs"/>
              </a:rPr>
              <a:t>Will be an opportunity to complete and submit the form that day, or take them away with you to submit later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200" b="0" i="0" u="none" strike="noStrike" kern="1200" cap="none" spc="0" normalizeH="0" baseline="0" noProof="0" dirty="0">
                <a:ln>
                  <a:noFill/>
                </a:ln>
                <a:solidFill>
                  <a:srgbClr val="C00000"/>
                </a:solidFill>
                <a:effectLst/>
                <a:uLnTx/>
                <a:uFillTx/>
                <a:latin typeface="Calibri" panose="020F0502020204030204"/>
                <a:ea typeface="+mn-ea"/>
                <a:cs typeface="+mn-cs"/>
              </a:rPr>
              <a:t>Date and d</a:t>
            </a:r>
            <a:r>
              <a:rPr kumimoji="0" lang="en-IE" sz="2200" b="0" i="0" u="none" strike="noStrike" kern="1200" cap="none" spc="0" normalizeH="0" baseline="0" noProof="0" dirty="0" err="1">
                <a:ln>
                  <a:noFill/>
                </a:ln>
                <a:solidFill>
                  <a:srgbClr val="C00000"/>
                </a:solidFill>
                <a:effectLst/>
                <a:uLnTx/>
                <a:uFillTx/>
                <a:latin typeface="Calibri" panose="020F0502020204030204"/>
                <a:ea typeface="+mn-ea"/>
                <a:cs typeface="+mn-cs"/>
              </a:rPr>
              <a:t>etails</a:t>
            </a:r>
            <a:r>
              <a:rPr kumimoji="0" lang="en-IE" sz="2200" b="0" i="0" u="none" strike="noStrike" kern="1200" cap="none" spc="0" normalizeH="0" baseline="0" noProof="0" dirty="0">
                <a:ln>
                  <a:noFill/>
                </a:ln>
                <a:solidFill>
                  <a:srgbClr val="C00000"/>
                </a:solidFill>
                <a:effectLst/>
                <a:uLnTx/>
                <a:uFillTx/>
                <a:latin typeface="Calibri" panose="020F0502020204030204"/>
                <a:ea typeface="+mn-ea"/>
                <a:cs typeface="+mn-cs"/>
              </a:rPr>
              <a:t> tbc</a:t>
            </a:r>
          </a:p>
        </p:txBody>
      </p:sp>
    </p:spTree>
    <p:extLst>
      <p:ext uri="{BB962C8B-B14F-4D97-AF65-F5344CB8AC3E}">
        <p14:creationId xmlns:p14="http://schemas.microsoft.com/office/powerpoint/2010/main" val="331016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8D9E3-0E6A-FF7B-6318-DFE49DEA009C}"/>
              </a:ext>
            </a:extLst>
          </p:cNvPr>
          <p:cNvSpPr>
            <a:spLocks noGrp="1"/>
          </p:cNvSpPr>
          <p:nvPr>
            <p:ph type="title"/>
          </p:nvPr>
        </p:nvSpPr>
        <p:spPr>
          <a:xfrm>
            <a:off x="445654" y="197210"/>
            <a:ext cx="10843727" cy="1325563"/>
          </a:xfrm>
        </p:spPr>
        <p:txBody>
          <a:bodyPr/>
          <a:lstStyle/>
          <a:p>
            <a:r>
              <a:rPr lang="en-US" dirty="0"/>
              <a:t>Supports for LGBTQ+ students at Trinity, if you:</a:t>
            </a:r>
            <a:endParaRPr lang="en-IE" dirty="0"/>
          </a:p>
        </p:txBody>
      </p:sp>
      <p:sp>
        <p:nvSpPr>
          <p:cNvPr id="3" name="Content Placeholder 2">
            <a:extLst>
              <a:ext uri="{FF2B5EF4-FFF2-40B4-BE49-F238E27FC236}">
                <a16:creationId xmlns:a16="http://schemas.microsoft.com/office/drawing/2014/main" id="{3640F7FE-AB56-3108-CCE8-C9BBE9796B0C}"/>
              </a:ext>
            </a:extLst>
          </p:cNvPr>
          <p:cNvSpPr>
            <a:spLocks noGrp="1"/>
          </p:cNvSpPr>
          <p:nvPr>
            <p:ph idx="1"/>
          </p:nvPr>
        </p:nvSpPr>
        <p:spPr>
          <a:xfrm>
            <a:off x="464235" y="1317799"/>
            <a:ext cx="3861588" cy="2374972"/>
          </a:xfrm>
        </p:spPr>
        <p:txBody>
          <a:bodyPr>
            <a:normAutofit/>
          </a:bodyPr>
          <a:lstStyle/>
          <a:p>
            <a:pPr marL="0" indent="0">
              <a:buNone/>
            </a:pPr>
            <a:r>
              <a:rPr lang="en-US" sz="2300" b="1" dirty="0"/>
              <a:t>Need a place to talk through stuff, get support:</a:t>
            </a:r>
          </a:p>
          <a:p>
            <a:pPr marL="0" indent="0">
              <a:buNone/>
            </a:pPr>
            <a:r>
              <a:rPr lang="en-US" sz="2300" dirty="0"/>
              <a:t>Student Counselling Service is fiercely allied with the Queer Community. </a:t>
            </a:r>
            <a:endParaRPr lang="en-IE" sz="2300" dirty="0"/>
          </a:p>
        </p:txBody>
      </p:sp>
      <p:sp>
        <p:nvSpPr>
          <p:cNvPr id="4" name="Content Placeholder 2">
            <a:extLst>
              <a:ext uri="{FF2B5EF4-FFF2-40B4-BE49-F238E27FC236}">
                <a16:creationId xmlns:a16="http://schemas.microsoft.com/office/drawing/2014/main" id="{85C98777-38E5-2A74-37EF-325A9D3AC11A}"/>
              </a:ext>
            </a:extLst>
          </p:cNvPr>
          <p:cNvSpPr txBox="1">
            <a:spLocks/>
          </p:cNvSpPr>
          <p:nvPr/>
        </p:nvSpPr>
        <p:spPr>
          <a:xfrm>
            <a:off x="464234" y="3256670"/>
            <a:ext cx="3008243" cy="20017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Need advice on healthcare: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College Health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(Sexual health clinic and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PrEP</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clinic)</a:t>
            </a:r>
            <a:endPar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BC1AD0F5-765D-2FB5-94E9-945FCB4732C0}"/>
              </a:ext>
            </a:extLst>
          </p:cNvPr>
          <p:cNvSpPr txBox="1">
            <a:spLocks/>
          </p:cNvSpPr>
          <p:nvPr/>
        </p:nvSpPr>
        <p:spPr>
          <a:xfrm>
            <a:off x="4325823" y="5331204"/>
            <a:ext cx="3008243" cy="19131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Need free legal advice: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Trinity FLAC clinics</a:t>
            </a:r>
            <a:endPar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Content Placeholder 2">
            <a:extLst>
              <a:ext uri="{FF2B5EF4-FFF2-40B4-BE49-F238E27FC236}">
                <a16:creationId xmlns:a16="http://schemas.microsoft.com/office/drawing/2014/main" id="{A3DA83BF-A46D-F68B-6AF7-9A017401843E}"/>
              </a:ext>
            </a:extLst>
          </p:cNvPr>
          <p:cNvSpPr txBox="1">
            <a:spLocks/>
          </p:cNvSpPr>
          <p:nvPr/>
        </p:nvSpPr>
        <p:spPr>
          <a:xfrm>
            <a:off x="4325822" y="3532512"/>
            <a:ext cx="3008243" cy="20017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Experience bullying, harassment, assault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Dignity Respect &amp; Consent team</a:t>
            </a:r>
            <a:endParaRPr kumimoji="0" lang="en-IE"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D7CAB881-B92E-BE77-5801-5DB8A161071D}"/>
              </a:ext>
            </a:extLst>
          </p:cNvPr>
          <p:cNvSpPr txBox="1">
            <a:spLocks/>
          </p:cNvSpPr>
          <p:nvPr/>
        </p:nvSpPr>
        <p:spPr>
          <a:xfrm>
            <a:off x="458614" y="5329447"/>
            <a:ext cx="3440536" cy="20075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Need clarity on equality matters in Trinity: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EDI Office: equality@tcd.ie</a:t>
            </a: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Content Placeholder 2">
            <a:extLst>
              <a:ext uri="{FF2B5EF4-FFF2-40B4-BE49-F238E27FC236}">
                <a16:creationId xmlns:a16="http://schemas.microsoft.com/office/drawing/2014/main" id="{9A535FD7-269A-2835-168C-42575AE5CAFF}"/>
              </a:ext>
            </a:extLst>
          </p:cNvPr>
          <p:cNvSpPr txBox="1">
            <a:spLocks/>
          </p:cNvSpPr>
          <p:nvPr/>
        </p:nvSpPr>
        <p:spPr>
          <a:xfrm>
            <a:off x="4325822" y="1262523"/>
            <a:ext cx="3861588" cy="23749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300" b="1" i="0" u="none" strike="noStrike" kern="1200" cap="none" spc="0" normalizeH="0" baseline="0" noProof="0" dirty="0">
                <a:ln>
                  <a:noFill/>
                </a:ln>
                <a:solidFill>
                  <a:prstClr val="black"/>
                </a:solidFill>
                <a:effectLst/>
                <a:uLnTx/>
                <a:uFillTx/>
                <a:latin typeface="Calibri" panose="020F0502020204030204"/>
                <a:ea typeface="+mn-ea"/>
                <a:cs typeface="+mn-cs"/>
              </a:rPr>
              <a:t>Need a space to talk </a:t>
            </a:r>
            <a:r>
              <a:rPr kumimoji="0" lang="en-US" sz="2300" b="1" i="0" u="none" strike="noStrike" kern="1200" cap="none" spc="0" normalizeH="0" baseline="0" noProof="0" dirty="0" err="1">
                <a:ln>
                  <a:noFill/>
                </a:ln>
                <a:solidFill>
                  <a:prstClr val="black"/>
                </a:solidFill>
                <a:effectLst/>
                <a:uLnTx/>
                <a:uFillTx/>
                <a:latin typeface="Calibri" panose="020F0502020204030204"/>
                <a:ea typeface="+mn-ea"/>
                <a:cs typeface="+mn-cs"/>
              </a:rPr>
              <a:t>intersectionally</a:t>
            </a:r>
            <a:r>
              <a:rPr kumimoji="0" lang="en-US" sz="23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Queer Disabled Peer group: Facilitated by staff and students. Meets every 2 weeks during term. Dates tbc</a:t>
            </a:r>
            <a:endParaRPr kumimoji="0" lang="en-IE" sz="2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2267B1EC-B6B7-E898-E9BE-0041CC2EEB1D}"/>
              </a:ext>
            </a:extLst>
          </p:cNvPr>
          <p:cNvPicPr>
            <a:picLocks noChangeAspect="1"/>
          </p:cNvPicPr>
          <p:nvPr/>
        </p:nvPicPr>
        <p:blipFill>
          <a:blip r:embed="rId2"/>
          <a:stretch>
            <a:fillRect/>
          </a:stretch>
        </p:blipFill>
        <p:spPr>
          <a:xfrm>
            <a:off x="8205991" y="1593764"/>
            <a:ext cx="4036990" cy="5264236"/>
          </a:xfrm>
          <a:prstGeom prst="rect">
            <a:avLst/>
          </a:prstGeom>
        </p:spPr>
      </p:pic>
    </p:spTree>
    <p:extLst>
      <p:ext uri="{BB962C8B-B14F-4D97-AF65-F5344CB8AC3E}">
        <p14:creationId xmlns:p14="http://schemas.microsoft.com/office/powerpoint/2010/main" val="157292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12754B-8443-D1B8-5390-236128FFD10C}"/>
              </a:ext>
            </a:extLst>
          </p:cNvPr>
          <p:cNvSpPr>
            <a:spLocks noGrp="1"/>
          </p:cNvSpPr>
          <p:nvPr>
            <p:ph type="title"/>
          </p:nvPr>
        </p:nvSpPr>
        <p:spPr>
          <a:xfrm>
            <a:off x="838201" y="365125"/>
            <a:ext cx="3816095" cy="1938076"/>
          </a:xfrm>
        </p:spPr>
        <p:txBody>
          <a:bodyPr vert="horz" lIns="91440" tIns="45720" rIns="91440" bIns="45720" rtlCol="0" anchor="ctr">
            <a:normAutofit/>
          </a:bodyPr>
          <a:lstStyle/>
          <a:p>
            <a:r>
              <a:rPr lang="en-US" b="1" kern="1200" dirty="0">
                <a:solidFill>
                  <a:schemeClr val="tx1"/>
                </a:solidFill>
                <a:latin typeface="+mj-lt"/>
                <a:ea typeface="+mj-ea"/>
                <a:cs typeface="+mj-cs"/>
              </a:rPr>
              <a:t>Out</a:t>
            </a:r>
            <a:r>
              <a:rPr lang="en-US" kern="1200" dirty="0">
                <a:solidFill>
                  <a:schemeClr val="tx1"/>
                </a:solidFill>
                <a:latin typeface="+mj-lt"/>
                <a:ea typeface="+mj-ea"/>
                <a:cs typeface="+mj-cs"/>
              </a:rPr>
              <a:t>house: Dublin’s LGBTQ+ Centre</a:t>
            </a:r>
          </a:p>
        </p:txBody>
      </p:sp>
      <p:sp>
        <p:nvSpPr>
          <p:cNvPr id="10" name="TextBox 9">
            <a:extLst>
              <a:ext uri="{FF2B5EF4-FFF2-40B4-BE49-F238E27FC236}">
                <a16:creationId xmlns:a16="http://schemas.microsoft.com/office/drawing/2014/main" id="{1A03CD92-AEA4-BF72-97D0-DBDB21EA8CB0}"/>
              </a:ext>
            </a:extLst>
          </p:cNvPr>
          <p:cNvSpPr txBox="1"/>
          <p:nvPr/>
        </p:nvSpPr>
        <p:spPr>
          <a:xfrm>
            <a:off x="315687" y="2668326"/>
            <a:ext cx="4578472" cy="3694373"/>
          </a:xfrm>
          <a:prstGeom prst="rect">
            <a:avLst/>
          </a:prstGeom>
        </p:spPr>
        <p:txBody>
          <a:bodyPr vert="horz" lIns="91440" tIns="45720" rIns="91440" bIns="45720" rtlCol="0">
            <a:noAutofit/>
          </a:bodyPr>
          <a:lstStyle/>
          <a:p>
            <a:pPr marL="285750" indent="-228600">
              <a:lnSpc>
                <a:spcPct val="90000"/>
              </a:lnSpc>
              <a:spcAft>
                <a:spcPts val="600"/>
              </a:spcAft>
              <a:buFont typeface="Arial" panose="020B0604020202020204" pitchFamily="34" charset="0"/>
              <a:buChar char="•"/>
            </a:pPr>
            <a:r>
              <a:rPr lang="en-US" sz="2300" dirty="0"/>
              <a:t>Café</a:t>
            </a:r>
          </a:p>
          <a:p>
            <a:pPr marL="285750" indent="-228600">
              <a:lnSpc>
                <a:spcPct val="90000"/>
              </a:lnSpc>
              <a:spcAft>
                <a:spcPts val="600"/>
              </a:spcAft>
              <a:buFont typeface="Arial" panose="020B0604020202020204" pitchFamily="34" charset="0"/>
              <a:buChar char="•"/>
            </a:pPr>
            <a:r>
              <a:rPr lang="en-US" sz="2300" dirty="0"/>
              <a:t>Library</a:t>
            </a:r>
          </a:p>
          <a:p>
            <a:pPr marL="285750" indent="-228600">
              <a:lnSpc>
                <a:spcPct val="90000"/>
              </a:lnSpc>
              <a:spcAft>
                <a:spcPts val="600"/>
              </a:spcAft>
              <a:buFont typeface="Arial" panose="020B0604020202020204" pitchFamily="34" charset="0"/>
              <a:buChar char="•"/>
            </a:pPr>
            <a:r>
              <a:rPr lang="en-US" sz="2300" dirty="0"/>
              <a:t>Garda clinics, STI testing</a:t>
            </a:r>
          </a:p>
          <a:p>
            <a:pPr marL="285750" indent="-228600">
              <a:lnSpc>
                <a:spcPct val="90000"/>
              </a:lnSpc>
              <a:spcAft>
                <a:spcPts val="600"/>
              </a:spcAft>
              <a:buFont typeface="Arial" panose="020B0604020202020204" pitchFamily="34" charset="0"/>
              <a:buChar char="•"/>
            </a:pPr>
            <a:r>
              <a:rPr lang="en-US" sz="2300" dirty="0"/>
              <a:t>Information on legal/ advisory services</a:t>
            </a:r>
          </a:p>
          <a:p>
            <a:pPr marL="285750" indent="-228600">
              <a:lnSpc>
                <a:spcPct val="90000"/>
              </a:lnSpc>
              <a:spcAft>
                <a:spcPts val="600"/>
              </a:spcAft>
              <a:buFont typeface="Arial" panose="020B0604020202020204" pitchFamily="34" charset="0"/>
              <a:buChar char="•"/>
            </a:pPr>
            <a:r>
              <a:rPr lang="en-US" sz="2300" dirty="0"/>
              <a:t>Information on health and wellbeing</a:t>
            </a:r>
          </a:p>
          <a:p>
            <a:pPr marL="285750" indent="-228600">
              <a:lnSpc>
                <a:spcPct val="90000"/>
              </a:lnSpc>
              <a:spcAft>
                <a:spcPts val="600"/>
              </a:spcAft>
              <a:buFont typeface="Arial" panose="020B0604020202020204" pitchFamily="34" charset="0"/>
              <a:buChar char="•"/>
            </a:pPr>
            <a:r>
              <a:rPr lang="en-US" sz="2300" dirty="0"/>
              <a:t>Personal development</a:t>
            </a:r>
          </a:p>
          <a:p>
            <a:pPr marL="285750" indent="-228600">
              <a:lnSpc>
                <a:spcPct val="90000"/>
              </a:lnSpc>
              <a:spcAft>
                <a:spcPts val="600"/>
              </a:spcAft>
              <a:buFont typeface="Arial" panose="020B0604020202020204" pitchFamily="34" charset="0"/>
              <a:buChar char="•"/>
            </a:pPr>
            <a:r>
              <a:rPr lang="en-US" sz="2300" dirty="0"/>
              <a:t>Coming out support</a:t>
            </a:r>
          </a:p>
          <a:p>
            <a:pPr marL="285750" indent="-228600">
              <a:lnSpc>
                <a:spcPct val="90000"/>
              </a:lnSpc>
              <a:spcAft>
                <a:spcPts val="600"/>
              </a:spcAft>
              <a:buFont typeface="Arial" panose="020B0604020202020204" pitchFamily="34" charset="0"/>
              <a:buChar char="•"/>
            </a:pPr>
            <a:r>
              <a:rPr lang="en-US" sz="2300" dirty="0"/>
              <a:t>Activism and a community hub</a:t>
            </a:r>
          </a:p>
          <a:p>
            <a:pPr marL="285750" indent="-228600">
              <a:lnSpc>
                <a:spcPct val="90000"/>
              </a:lnSpc>
              <a:spcAft>
                <a:spcPts val="600"/>
              </a:spcAft>
              <a:buFont typeface="Arial" panose="020B0604020202020204" pitchFamily="34" charset="0"/>
              <a:buChar char="•"/>
            </a:pPr>
            <a:endParaRPr lang="en-US" sz="2300" dirty="0"/>
          </a:p>
          <a:p>
            <a:pPr marL="285750" indent="-228600">
              <a:lnSpc>
                <a:spcPct val="90000"/>
              </a:lnSpc>
              <a:spcAft>
                <a:spcPts val="600"/>
              </a:spcAft>
              <a:buFont typeface="Arial" panose="020B0604020202020204" pitchFamily="34" charset="0"/>
              <a:buChar char="•"/>
            </a:pPr>
            <a:endParaRPr lang="en-US" sz="2300" dirty="0"/>
          </a:p>
        </p:txBody>
      </p:sp>
      <p:pic>
        <p:nvPicPr>
          <p:cNvPr id="9" name="Content Placeholder 8">
            <a:extLst>
              <a:ext uri="{FF2B5EF4-FFF2-40B4-BE49-F238E27FC236}">
                <a16:creationId xmlns:a16="http://schemas.microsoft.com/office/drawing/2014/main" id="{7B2A6CBA-AC1A-F8DD-3765-F3BDCF4C05CF}"/>
              </a:ext>
            </a:extLst>
          </p:cNvPr>
          <p:cNvPicPr>
            <a:picLocks noGrp="1" noChangeAspect="1"/>
          </p:cNvPicPr>
          <p:nvPr>
            <p:ph idx="1"/>
          </p:nvPr>
        </p:nvPicPr>
        <p:blipFill>
          <a:blip r:embed="rId2"/>
          <a:srcRect t="23142" r="-1" b="26164"/>
          <a:stretch>
            <a:fillRect/>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5" name="Picture 4">
            <a:extLst>
              <a:ext uri="{FF2B5EF4-FFF2-40B4-BE49-F238E27FC236}">
                <a16:creationId xmlns:a16="http://schemas.microsoft.com/office/drawing/2014/main" id="{AC06BADA-3E45-B1F6-2315-E344A23E12C9}"/>
              </a:ext>
            </a:extLst>
          </p:cNvPr>
          <p:cNvPicPr>
            <a:picLocks noChangeAspect="1"/>
          </p:cNvPicPr>
          <p:nvPr/>
        </p:nvPicPr>
        <p:blipFill>
          <a:blip r:embed="rId3"/>
          <a:srcRect t="20942" b="11201"/>
          <a:stretch>
            <a:fillRect/>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3779796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3E5684F-9524-414B-ADBE-BAE7E0D730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0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8">
            <a:extLst>
              <a:ext uri="{FF2B5EF4-FFF2-40B4-BE49-F238E27FC236}">
                <a16:creationId xmlns:a16="http://schemas.microsoft.com/office/drawing/2014/main" id="{C2D9CE09-C8E6-CB32-3FF3-1C94701DCE24}"/>
              </a:ext>
            </a:extLst>
          </p:cNvPr>
          <p:cNvSpPr>
            <a:spLocks noGrp="1"/>
          </p:cNvSpPr>
          <p:nvPr>
            <p:ph idx="1"/>
          </p:nvPr>
        </p:nvSpPr>
        <p:spPr>
          <a:xfrm>
            <a:off x="838200" y="2415254"/>
            <a:ext cx="3999971" cy="3707050"/>
          </a:xfrm>
        </p:spPr>
        <p:txBody>
          <a:bodyPr>
            <a:normAutofit/>
          </a:bodyPr>
          <a:lstStyle/>
          <a:p>
            <a:pPr marL="0" indent="0">
              <a:buNone/>
            </a:pPr>
            <a:r>
              <a:rPr lang="en-US" sz="2500" dirty="0"/>
              <a:t>Social groups and facilitated peer support</a:t>
            </a:r>
          </a:p>
          <a:p>
            <a:pPr marL="0" indent="0">
              <a:buNone/>
            </a:pPr>
            <a:endParaRPr lang="en-US" sz="2500" dirty="0"/>
          </a:p>
          <a:p>
            <a:pPr marL="0" indent="0">
              <a:buNone/>
            </a:pPr>
            <a:r>
              <a:rPr lang="en-US" sz="2500" dirty="0"/>
              <a:t>Confidential, free</a:t>
            </a:r>
          </a:p>
          <a:p>
            <a:pPr marL="0" indent="0">
              <a:buNone/>
            </a:pPr>
            <a:endParaRPr lang="en-US" sz="2500" dirty="0"/>
          </a:p>
          <a:p>
            <a:pPr marL="0" indent="0">
              <a:buNone/>
            </a:pPr>
            <a:r>
              <a:rPr lang="en-US" sz="2500" dirty="0"/>
              <a:t>All are welcome!</a:t>
            </a:r>
          </a:p>
          <a:p>
            <a:pPr marL="0" indent="0">
              <a:buNone/>
            </a:pPr>
            <a:endParaRPr lang="en-US" sz="2500" dirty="0"/>
          </a:p>
          <a:p>
            <a:pPr marL="0" indent="0">
              <a:buNone/>
            </a:pPr>
            <a:endParaRPr lang="en-US" sz="2500" dirty="0"/>
          </a:p>
        </p:txBody>
      </p:sp>
      <p:pic>
        <p:nvPicPr>
          <p:cNvPr id="11" name="Picture 10">
            <a:extLst>
              <a:ext uri="{FF2B5EF4-FFF2-40B4-BE49-F238E27FC236}">
                <a16:creationId xmlns:a16="http://schemas.microsoft.com/office/drawing/2014/main" id="{D3205F74-DB88-F7A1-F103-82C2C96A46A8}"/>
              </a:ext>
            </a:extLst>
          </p:cNvPr>
          <p:cNvPicPr>
            <a:picLocks noChangeAspect="1"/>
          </p:cNvPicPr>
          <p:nvPr/>
        </p:nvPicPr>
        <p:blipFill>
          <a:blip r:embed="rId2"/>
          <a:stretch>
            <a:fillRect/>
          </a:stretch>
        </p:blipFill>
        <p:spPr>
          <a:xfrm>
            <a:off x="5185532" y="425711"/>
            <a:ext cx="2120766" cy="2120766"/>
          </a:xfrm>
          <a:prstGeom prst="rect">
            <a:avLst/>
          </a:prstGeom>
        </p:spPr>
      </p:pic>
      <p:pic>
        <p:nvPicPr>
          <p:cNvPr id="9" name="Picture 8">
            <a:extLst>
              <a:ext uri="{FF2B5EF4-FFF2-40B4-BE49-F238E27FC236}">
                <a16:creationId xmlns:a16="http://schemas.microsoft.com/office/drawing/2014/main" id="{55425D5A-E573-6EA2-85C4-43D382EB5A60}"/>
              </a:ext>
            </a:extLst>
          </p:cNvPr>
          <p:cNvPicPr>
            <a:picLocks noChangeAspect="1"/>
          </p:cNvPicPr>
          <p:nvPr/>
        </p:nvPicPr>
        <p:blipFill>
          <a:blip r:embed="rId3"/>
          <a:stretch>
            <a:fillRect/>
          </a:stretch>
        </p:blipFill>
        <p:spPr>
          <a:xfrm>
            <a:off x="7522804" y="425711"/>
            <a:ext cx="2120766" cy="2120766"/>
          </a:xfrm>
          <a:prstGeom prst="rect">
            <a:avLst/>
          </a:prstGeom>
        </p:spPr>
      </p:pic>
      <p:pic>
        <p:nvPicPr>
          <p:cNvPr id="15" name="Picture 14">
            <a:extLst>
              <a:ext uri="{FF2B5EF4-FFF2-40B4-BE49-F238E27FC236}">
                <a16:creationId xmlns:a16="http://schemas.microsoft.com/office/drawing/2014/main" id="{401A3864-3D95-D8D7-EB6E-504059360679}"/>
              </a:ext>
            </a:extLst>
          </p:cNvPr>
          <p:cNvPicPr>
            <a:picLocks noChangeAspect="1"/>
          </p:cNvPicPr>
          <p:nvPr/>
        </p:nvPicPr>
        <p:blipFill>
          <a:blip r:embed="rId4"/>
          <a:stretch>
            <a:fillRect/>
          </a:stretch>
        </p:blipFill>
        <p:spPr>
          <a:xfrm>
            <a:off x="9860992" y="425711"/>
            <a:ext cx="2120766" cy="2120766"/>
          </a:xfrm>
          <a:prstGeom prst="rect">
            <a:avLst/>
          </a:prstGeom>
        </p:spPr>
      </p:pic>
      <p:pic>
        <p:nvPicPr>
          <p:cNvPr id="13" name="Picture 12">
            <a:extLst>
              <a:ext uri="{FF2B5EF4-FFF2-40B4-BE49-F238E27FC236}">
                <a16:creationId xmlns:a16="http://schemas.microsoft.com/office/drawing/2014/main" id="{FABC5AA8-A792-3F33-E1F7-A65E904D5AEB}"/>
              </a:ext>
            </a:extLst>
          </p:cNvPr>
          <p:cNvPicPr>
            <a:picLocks noChangeAspect="1"/>
          </p:cNvPicPr>
          <p:nvPr/>
        </p:nvPicPr>
        <p:blipFill>
          <a:blip r:embed="rId5"/>
          <a:stretch>
            <a:fillRect/>
          </a:stretch>
        </p:blipFill>
        <p:spPr>
          <a:xfrm>
            <a:off x="5193245" y="3198671"/>
            <a:ext cx="2120766" cy="2120766"/>
          </a:xfrm>
          <a:prstGeom prst="rect">
            <a:avLst/>
          </a:prstGeom>
        </p:spPr>
      </p:pic>
      <p:pic>
        <p:nvPicPr>
          <p:cNvPr id="7" name="Content Placeholder 6">
            <a:extLst>
              <a:ext uri="{FF2B5EF4-FFF2-40B4-BE49-F238E27FC236}">
                <a16:creationId xmlns:a16="http://schemas.microsoft.com/office/drawing/2014/main" id="{4996EA14-4A73-15A8-1887-1B319EE32F03}"/>
              </a:ext>
            </a:extLst>
          </p:cNvPr>
          <p:cNvPicPr>
            <a:picLocks noChangeAspect="1"/>
          </p:cNvPicPr>
          <p:nvPr/>
        </p:nvPicPr>
        <p:blipFill>
          <a:blip r:embed="rId6"/>
          <a:stretch>
            <a:fillRect/>
          </a:stretch>
        </p:blipFill>
        <p:spPr>
          <a:xfrm>
            <a:off x="7530517" y="3198671"/>
            <a:ext cx="2120766" cy="2120766"/>
          </a:xfrm>
          <a:prstGeom prst="rect">
            <a:avLst/>
          </a:prstGeom>
        </p:spPr>
      </p:pic>
      <p:pic>
        <p:nvPicPr>
          <p:cNvPr id="5" name="Picture 4">
            <a:extLst>
              <a:ext uri="{FF2B5EF4-FFF2-40B4-BE49-F238E27FC236}">
                <a16:creationId xmlns:a16="http://schemas.microsoft.com/office/drawing/2014/main" id="{3D15696A-77FD-2DD2-6BD9-9CFD108988AB}"/>
              </a:ext>
            </a:extLst>
          </p:cNvPr>
          <p:cNvPicPr>
            <a:picLocks noChangeAspect="1"/>
          </p:cNvPicPr>
          <p:nvPr/>
        </p:nvPicPr>
        <p:blipFill>
          <a:blip r:embed="rId7"/>
          <a:stretch>
            <a:fillRect/>
          </a:stretch>
        </p:blipFill>
        <p:spPr>
          <a:xfrm>
            <a:off x="125611" y="5681701"/>
            <a:ext cx="12000971" cy="990079"/>
          </a:xfrm>
          <a:prstGeom prst="rect">
            <a:avLst/>
          </a:prstGeom>
        </p:spPr>
      </p:pic>
      <p:pic>
        <p:nvPicPr>
          <p:cNvPr id="17" name="Picture 16">
            <a:extLst>
              <a:ext uri="{FF2B5EF4-FFF2-40B4-BE49-F238E27FC236}">
                <a16:creationId xmlns:a16="http://schemas.microsoft.com/office/drawing/2014/main" id="{6B8A15CF-4C1A-2042-0549-EB9072B8C1D9}"/>
              </a:ext>
            </a:extLst>
          </p:cNvPr>
          <p:cNvPicPr>
            <a:picLocks noChangeAspect="1"/>
          </p:cNvPicPr>
          <p:nvPr/>
        </p:nvPicPr>
        <p:blipFill>
          <a:blip r:embed="rId8"/>
          <a:stretch>
            <a:fillRect/>
          </a:stretch>
        </p:blipFill>
        <p:spPr>
          <a:xfrm>
            <a:off x="9860992" y="3198671"/>
            <a:ext cx="2120766" cy="2120766"/>
          </a:xfrm>
          <a:prstGeom prst="rect">
            <a:avLst/>
          </a:prstGeom>
        </p:spPr>
      </p:pic>
      <p:sp>
        <p:nvSpPr>
          <p:cNvPr id="18" name="Title 1">
            <a:extLst>
              <a:ext uri="{FF2B5EF4-FFF2-40B4-BE49-F238E27FC236}">
                <a16:creationId xmlns:a16="http://schemas.microsoft.com/office/drawing/2014/main" id="{38AD645B-C85D-C268-02D1-BAF2DECF65D7}"/>
              </a:ext>
            </a:extLst>
          </p:cNvPr>
          <p:cNvSpPr txBox="1">
            <a:spLocks/>
          </p:cNvSpPr>
          <p:nvPr/>
        </p:nvSpPr>
        <p:spPr>
          <a:xfrm>
            <a:off x="838200" y="296046"/>
            <a:ext cx="3816095" cy="19380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Out</a:t>
            </a:r>
            <a:r>
              <a:rPr lang="en-US" dirty="0"/>
              <a:t>house: Dublin’s LGBTQ+ Centre</a:t>
            </a:r>
          </a:p>
        </p:txBody>
      </p:sp>
    </p:spTree>
    <p:extLst>
      <p:ext uri="{BB962C8B-B14F-4D97-AF65-F5344CB8AC3E}">
        <p14:creationId xmlns:p14="http://schemas.microsoft.com/office/powerpoint/2010/main" val="120754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8978AE5-890F-445E-BA70-B67BE68DC53A}"/>
              </a:ext>
            </a:extLst>
          </p:cNvPr>
          <p:cNvSpPr>
            <a:spLocks noGrp="1"/>
          </p:cNvSpPr>
          <p:nvPr>
            <p:ph type="title"/>
          </p:nvPr>
        </p:nvSpPr>
        <p:spPr>
          <a:xfrm>
            <a:off x="5599175" y="148594"/>
            <a:ext cx="4725925" cy="1899912"/>
          </a:xfrm>
        </p:spPr>
        <p:txBody>
          <a:bodyPr>
            <a:noAutofit/>
          </a:bodyPr>
          <a:lstStyle/>
          <a:p>
            <a:r>
              <a:rPr lang="en-IE" sz="4500" b="1" dirty="0"/>
              <a:t>LGBTQ+ Postgrad</a:t>
            </a:r>
            <a:br>
              <a:rPr lang="en-IE" sz="4500" dirty="0"/>
            </a:br>
            <a:r>
              <a:rPr lang="en-IE" sz="4500" b="1" dirty="0"/>
              <a:t>Rainbow Table Quiz tonight</a:t>
            </a:r>
          </a:p>
        </p:txBody>
      </p:sp>
      <p:sp>
        <p:nvSpPr>
          <p:cNvPr id="9" name="Content Placeholder 8">
            <a:extLst>
              <a:ext uri="{FF2B5EF4-FFF2-40B4-BE49-F238E27FC236}">
                <a16:creationId xmlns:a16="http://schemas.microsoft.com/office/drawing/2014/main" id="{1412F012-89E4-4340-99C2-62DE5D59D349}"/>
              </a:ext>
            </a:extLst>
          </p:cNvPr>
          <p:cNvSpPr>
            <a:spLocks noGrp="1"/>
          </p:cNvSpPr>
          <p:nvPr>
            <p:ph idx="1"/>
          </p:nvPr>
        </p:nvSpPr>
        <p:spPr>
          <a:xfrm>
            <a:off x="5599175" y="2261205"/>
            <a:ext cx="5486400" cy="2534963"/>
          </a:xfrm>
        </p:spPr>
        <p:txBody>
          <a:bodyPr>
            <a:noAutofit/>
          </a:bodyPr>
          <a:lstStyle/>
          <a:p>
            <a:r>
              <a:rPr lang="en-US" sz="3500" dirty="0"/>
              <a:t>6-8pm</a:t>
            </a:r>
          </a:p>
          <a:p>
            <a:endParaRPr lang="en-US" sz="3500" dirty="0"/>
          </a:p>
          <a:p>
            <a:r>
              <a:rPr lang="en-US" sz="3500" dirty="0"/>
              <a:t>Street 66 – Parliament Street</a:t>
            </a:r>
          </a:p>
          <a:p>
            <a:endParaRPr lang="en-US" sz="3500" dirty="0"/>
          </a:p>
          <a:p>
            <a:r>
              <a:rPr lang="en-US" sz="3500" dirty="0"/>
              <a:t>If you missed out on a ticket, please join us after 8pm!</a:t>
            </a:r>
          </a:p>
        </p:txBody>
      </p:sp>
      <p:pic>
        <p:nvPicPr>
          <p:cNvPr id="4" name="Picture 3" descr="A rainbow colored background with white text&#10;&#10;AI-generated content may be incorrect.">
            <a:extLst>
              <a:ext uri="{FF2B5EF4-FFF2-40B4-BE49-F238E27FC236}">
                <a16:creationId xmlns:a16="http://schemas.microsoft.com/office/drawing/2014/main" id="{511848E9-5F5D-3BCA-4DE3-F0AA823A93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5486400" cy="6858000"/>
          </a:xfrm>
          <a:prstGeom prst="rect">
            <a:avLst/>
          </a:prstGeom>
        </p:spPr>
      </p:pic>
      <p:pic>
        <p:nvPicPr>
          <p:cNvPr id="7" name="Picture 6" descr="A red guitar pick with a letter e&#10;&#10;AI-generated content may be incorrect.">
            <a:extLst>
              <a:ext uri="{FF2B5EF4-FFF2-40B4-BE49-F238E27FC236}">
                <a16:creationId xmlns:a16="http://schemas.microsoft.com/office/drawing/2014/main" id="{D80C7F79-CAAC-0DF2-856C-7AFDCA5453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24775" y="5191125"/>
            <a:ext cx="1464176" cy="1666875"/>
          </a:xfrm>
          <a:prstGeom prst="rect">
            <a:avLst/>
          </a:prstGeom>
        </p:spPr>
      </p:pic>
    </p:spTree>
    <p:extLst>
      <p:ext uri="{BB962C8B-B14F-4D97-AF65-F5344CB8AC3E}">
        <p14:creationId xmlns:p14="http://schemas.microsoft.com/office/powerpoint/2010/main" val="8327527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7D9BDDF-B808-A196-2633-CC7BD5F3C0B3}"/>
              </a:ext>
            </a:extLst>
          </p:cNvPr>
          <p:cNvSpPr>
            <a:spLocks noGrp="1"/>
          </p:cNvSpPr>
          <p:nvPr>
            <p:ph type="title"/>
          </p:nvPr>
        </p:nvSpPr>
        <p:spPr>
          <a:xfrm>
            <a:off x="835151" y="465337"/>
            <a:ext cx="3807187" cy="2228074"/>
          </a:xfrm>
        </p:spPr>
        <p:txBody>
          <a:bodyPr>
            <a:normAutofit/>
          </a:bodyPr>
          <a:lstStyle/>
          <a:p>
            <a:r>
              <a:rPr lang="en-IE" sz="4000" dirty="0"/>
              <a:t>Finally… let’s stay in touch!</a:t>
            </a:r>
          </a:p>
        </p:txBody>
      </p:sp>
      <p:sp>
        <p:nvSpPr>
          <p:cNvPr id="3" name="Content Placeholder 2">
            <a:extLst>
              <a:ext uri="{FF2B5EF4-FFF2-40B4-BE49-F238E27FC236}">
                <a16:creationId xmlns:a16="http://schemas.microsoft.com/office/drawing/2014/main" id="{B49ED082-A551-3AF2-1E74-D7E30843F276}"/>
              </a:ext>
            </a:extLst>
          </p:cNvPr>
          <p:cNvSpPr>
            <a:spLocks noGrp="1"/>
          </p:cNvSpPr>
          <p:nvPr>
            <p:ph idx="1"/>
          </p:nvPr>
        </p:nvSpPr>
        <p:spPr>
          <a:xfrm>
            <a:off x="835151" y="2776538"/>
            <a:ext cx="3799425" cy="3707389"/>
          </a:xfrm>
        </p:spPr>
        <p:txBody>
          <a:bodyPr>
            <a:normAutofit/>
          </a:bodyPr>
          <a:lstStyle/>
          <a:p>
            <a:r>
              <a:rPr lang="en-IE" sz="2200" i="0" dirty="0">
                <a:effectLst/>
              </a:rPr>
              <a:t>An opportunity for LGBTQ+/ Queer postgraduates to connect, remain up to date on events, initiatives, and resources available in College and externally</a:t>
            </a:r>
          </a:p>
          <a:p>
            <a:endParaRPr lang="en-IE" sz="2200" b="1" dirty="0">
              <a:latin typeface="Segoe UI" panose="020B0502040204020203" pitchFamily="34" charset="0"/>
            </a:endParaRPr>
          </a:p>
          <a:p>
            <a:r>
              <a:rPr lang="en-IE" sz="2200" dirty="0"/>
              <a:t>To join a mailing list for updates, add your contact information to the form here:</a:t>
            </a:r>
          </a:p>
          <a:p>
            <a:endParaRPr lang="en-IE" sz="2200" dirty="0"/>
          </a:p>
          <a:p>
            <a:endParaRPr lang="en-IE" sz="200" dirty="0"/>
          </a:p>
        </p:txBody>
      </p:sp>
      <p:pic>
        <p:nvPicPr>
          <p:cNvPr id="5" name="Picture 4" descr="A qr code on a blue background&#10;&#10;Description automatically generated">
            <a:extLst>
              <a:ext uri="{FF2B5EF4-FFF2-40B4-BE49-F238E27FC236}">
                <a16:creationId xmlns:a16="http://schemas.microsoft.com/office/drawing/2014/main" id="{FDADE6C0-46E5-391C-1F6C-6FAB1961D49A}"/>
              </a:ext>
            </a:extLst>
          </p:cNvPr>
          <p:cNvPicPr>
            <a:picLocks noChangeAspect="1"/>
          </p:cNvPicPr>
          <p:nvPr/>
        </p:nvPicPr>
        <p:blipFill>
          <a:blip r:embed="rId2">
            <a:extLst>
              <a:ext uri="{28A0092B-C50C-407E-A947-70E740481C1C}">
                <a14:useLocalDpi xmlns:a14="http://schemas.microsoft.com/office/drawing/2010/main" val="0"/>
              </a:ext>
            </a:extLst>
          </a:blip>
          <a:srcRect t="4506"/>
          <a:stretch/>
        </p:blipFill>
        <p:spPr>
          <a:xfrm>
            <a:off x="5010386" y="10"/>
            <a:ext cx="7181613" cy="6857990"/>
          </a:xfrm>
          <a:prstGeom prst="rect">
            <a:avLst/>
          </a:prstGeom>
          <a:effectLst/>
        </p:spPr>
      </p:pic>
    </p:spTree>
    <p:extLst>
      <p:ext uri="{BB962C8B-B14F-4D97-AF65-F5344CB8AC3E}">
        <p14:creationId xmlns:p14="http://schemas.microsoft.com/office/powerpoint/2010/main" val="1875139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8ED65-35A6-E9F9-4C8D-39F40301B95D}"/>
              </a:ext>
            </a:extLst>
          </p:cNvPr>
          <p:cNvSpPr>
            <a:spLocks noGrp="1"/>
          </p:cNvSpPr>
          <p:nvPr>
            <p:ph idx="1"/>
          </p:nvPr>
        </p:nvSpPr>
        <p:spPr>
          <a:xfrm>
            <a:off x="785006" y="2235095"/>
            <a:ext cx="4260416" cy="3263504"/>
          </a:xfrm>
        </p:spPr>
        <p:txBody>
          <a:bodyPr vert="horz" lIns="68580" tIns="34290" rIns="68580" bIns="34290" rtlCol="0" anchor="t">
            <a:noAutofit/>
          </a:bodyPr>
          <a:lstStyle/>
          <a:p>
            <a:r>
              <a:rPr lang="en-US" sz="3000" dirty="0">
                <a:cs typeface="Calibri"/>
              </a:rPr>
              <a:t>Scan the QR code to fill in our 2-minute feedback survey</a:t>
            </a:r>
            <a:endParaRPr lang="en-US" sz="3000" dirty="0"/>
          </a:p>
          <a:p>
            <a:endParaRPr lang="en-US" sz="3000" dirty="0">
              <a:cs typeface="Calibri"/>
            </a:endParaRPr>
          </a:p>
          <a:p>
            <a:r>
              <a:rPr lang="en-US" sz="3000" dirty="0">
                <a:cs typeface="Calibri"/>
              </a:rPr>
              <a:t>Responses are anonymous; no identifying information is requested.</a:t>
            </a:r>
          </a:p>
        </p:txBody>
      </p:sp>
      <p:sp>
        <p:nvSpPr>
          <p:cNvPr id="5" name="Rectangle 2">
            <a:extLst>
              <a:ext uri="{FF2B5EF4-FFF2-40B4-BE49-F238E27FC236}">
                <a16:creationId xmlns:a16="http://schemas.microsoft.com/office/drawing/2014/main" id="{FFB0A6F0-3633-4E0B-9432-F0EFF1927E29}"/>
              </a:ext>
            </a:extLst>
          </p:cNvPr>
          <p:cNvSpPr txBox="1">
            <a:spLocks noChangeArrowheads="1"/>
          </p:cNvSpPr>
          <p:nvPr/>
        </p:nvSpPr>
        <p:spPr>
          <a:xfrm>
            <a:off x="1693769" y="0"/>
            <a:ext cx="8804462" cy="1143000"/>
          </a:xfrm>
          <a:prstGeom prst="rect">
            <a:avLst/>
          </a:prstGeom>
        </p:spPr>
        <p:txBody>
          <a:bodyPr vert="horz" lIns="0" tIns="0" rIns="0" bIns="0" rtlCol="0" anchor="b" anchorCtr="0">
            <a:noAutofit/>
          </a:bodyPr>
          <a:lstStyle>
            <a:lvl1pPr algn="l" defTabSz="914400" rtl="0" eaLnBrk="1" latinLnBrk="0" hangingPunct="1">
              <a:spcBef>
                <a:spcPct val="0"/>
              </a:spcBef>
              <a:buNone/>
              <a:defRPr sz="26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IE" altLang="en-US" sz="4000" b="1" i="0" u="none" strike="noStrike" kern="1200" cap="none" spc="0" normalizeH="0" baseline="0" noProof="0" dirty="0">
                <a:ln>
                  <a:noFill/>
                </a:ln>
                <a:solidFill>
                  <a:prstClr val="black"/>
                </a:solidFill>
                <a:effectLst/>
                <a:uLnTx/>
                <a:uFillTx/>
                <a:latin typeface="Calibri"/>
                <a:ea typeface="+mj-ea"/>
                <a:cs typeface="+mj-cs"/>
              </a:rPr>
              <a:t>Give us feedback on this session, please!</a:t>
            </a:r>
            <a:endParaRPr kumimoji="0" lang="en-GB" altLang="en-US" sz="4000" b="1" i="0" u="none" strike="noStrike" kern="1200" cap="none" spc="0" normalizeH="0" baseline="0" noProof="0" dirty="0">
              <a:ln>
                <a:noFill/>
              </a:ln>
              <a:solidFill>
                <a:prstClr val="black"/>
              </a:solidFill>
              <a:effectLst/>
              <a:uLnTx/>
              <a:uFillTx/>
              <a:latin typeface="Calibri"/>
              <a:ea typeface="+mj-ea"/>
              <a:cs typeface="+mj-cs"/>
            </a:endParaRPr>
          </a:p>
        </p:txBody>
      </p:sp>
      <p:sp>
        <p:nvSpPr>
          <p:cNvPr id="8" name="TextBox 7">
            <a:extLst>
              <a:ext uri="{FF2B5EF4-FFF2-40B4-BE49-F238E27FC236}">
                <a16:creationId xmlns:a16="http://schemas.microsoft.com/office/drawing/2014/main" id="{861F30DF-FC81-5D46-C7B4-83F76DEECD75}"/>
              </a:ext>
            </a:extLst>
          </p:cNvPr>
          <p:cNvSpPr txBox="1"/>
          <p:nvPr/>
        </p:nvSpPr>
        <p:spPr>
          <a:xfrm>
            <a:off x="3048000" y="3244334"/>
            <a:ext cx="6096000" cy="369332"/>
          </a:xfrm>
          <a:prstGeom prst="rect">
            <a:avLst/>
          </a:prstGeom>
          <a:noFill/>
        </p:spPr>
        <p:txBody>
          <a:bodyPr wrap="square">
            <a:spAutoFit/>
          </a:bodyPr>
          <a:lstStyle/>
          <a:p>
            <a:r>
              <a:rPr lang="en-IE" dirty="0"/>
              <a:t> </a:t>
            </a:r>
          </a:p>
        </p:txBody>
      </p:sp>
      <p:pic>
        <p:nvPicPr>
          <p:cNvPr id="12" name="Picture 11">
            <a:extLst>
              <a:ext uri="{FF2B5EF4-FFF2-40B4-BE49-F238E27FC236}">
                <a16:creationId xmlns:a16="http://schemas.microsoft.com/office/drawing/2014/main" id="{583BE17F-E9A7-946B-5A0E-71061367BA13}"/>
              </a:ext>
            </a:extLst>
          </p:cNvPr>
          <p:cNvPicPr>
            <a:picLocks noChangeAspect="1"/>
          </p:cNvPicPr>
          <p:nvPr/>
        </p:nvPicPr>
        <p:blipFill>
          <a:blip r:embed="rId2"/>
          <a:stretch>
            <a:fillRect/>
          </a:stretch>
        </p:blipFill>
        <p:spPr>
          <a:xfrm>
            <a:off x="6422871" y="1390928"/>
            <a:ext cx="5257499" cy="5257499"/>
          </a:xfrm>
          <a:prstGeom prst="rect">
            <a:avLst/>
          </a:prstGeom>
        </p:spPr>
      </p:pic>
    </p:spTree>
    <p:extLst>
      <p:ext uri="{BB962C8B-B14F-4D97-AF65-F5344CB8AC3E}">
        <p14:creationId xmlns:p14="http://schemas.microsoft.com/office/powerpoint/2010/main" val="3239922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TotalTime>
  <Words>2420</Words>
  <Application>Microsoft Office PowerPoint</Application>
  <PresentationFormat>Widescreen</PresentationFormat>
  <Paragraphs>312</Paragraphs>
  <Slides>31</Slides>
  <Notes>18</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31</vt:i4>
      </vt:variant>
    </vt:vector>
  </HeadingPairs>
  <TitlesOfParts>
    <vt:vector size="45" baseType="lpstr">
      <vt:lpstr>Aptos</vt:lpstr>
      <vt:lpstr>Aptos Display</vt:lpstr>
      <vt:lpstr>Arial</vt:lpstr>
      <vt:lpstr>Calibri</vt:lpstr>
      <vt:lpstr>Calibri Light</vt:lpstr>
      <vt:lpstr>Liberation Sans</vt:lpstr>
      <vt:lpstr>Liberation Serif</vt:lpstr>
      <vt:lpstr>OpenSymbol</vt:lpstr>
      <vt:lpstr>Roboto</vt:lpstr>
      <vt:lpstr>Segoe UI</vt:lpstr>
      <vt:lpstr>1_Office Theme</vt:lpstr>
      <vt:lpstr>2_Office Theme</vt:lpstr>
      <vt:lpstr>3_Office Theme</vt:lpstr>
      <vt:lpstr>4_Office Theme</vt:lpstr>
      <vt:lpstr>Let’s talk about…Being LGBTQ+ in Trinity &amp; Dublin</vt:lpstr>
      <vt:lpstr>Today’s information session</vt:lpstr>
      <vt:lpstr>Other helpful orientation sessions:</vt:lpstr>
      <vt:lpstr>Background </vt:lpstr>
      <vt:lpstr>PowerPoint Presentation</vt:lpstr>
      <vt:lpstr>PowerPoint Presentation</vt:lpstr>
      <vt:lpstr>PowerPoint Presentation</vt:lpstr>
      <vt:lpstr>PowerPoint Presentation</vt:lpstr>
      <vt:lpstr>PowerPoint Presentation</vt:lpstr>
      <vt:lpstr>Q Soc-led supports  (Sam Flynn)</vt:lpstr>
      <vt:lpstr>Closed Spaces</vt:lpstr>
      <vt:lpstr>QSoc Points of Contact</vt:lpstr>
      <vt:lpstr>Coffee Hours!!</vt:lpstr>
      <vt:lpstr>    TCDSU/AMLCT  Your union has a wide array of supports and services available to you  Amy Kennedy </vt:lpstr>
      <vt:lpstr>    TCDSU/AMLCT   </vt:lpstr>
      <vt:lpstr>…But how can I help?</vt:lpstr>
      <vt:lpstr>TCDSU/AMLCT Campaigns WhatsApp group chat</vt:lpstr>
      <vt:lpstr>The T Fund – a student-run service</vt:lpstr>
      <vt:lpstr>Queer Spaces in Dublin</vt:lpstr>
      <vt:lpstr>Queer Spaces in Dublin</vt:lpstr>
      <vt:lpstr>Safe Practices in Dublin  Dublin is rather safe for Queer students. Common sense is the main consideration. </vt:lpstr>
      <vt:lpstr>Safe Practices in Dublin  While Dublin doesn’t have the biggest drug scene compared to other European Cities, all Drug safety tips still apply:  </vt:lpstr>
      <vt:lpstr>Supports and Services for LGBTQ+  Martin McAndrew (he/him)    </vt:lpstr>
      <vt:lpstr>Updating your student record</vt:lpstr>
      <vt:lpstr>Updating your student record  Change of name/ gender support session</vt:lpstr>
      <vt:lpstr>Supports for LGBTQ+ students at Trinity, if you:</vt:lpstr>
      <vt:lpstr>Outhouse: Dublin’s LGBTQ+ Centre</vt:lpstr>
      <vt:lpstr>PowerPoint Presentation</vt:lpstr>
      <vt:lpstr>LGBTQ+ Postgrad Rainbow Table Quiz tonight</vt:lpstr>
      <vt:lpstr>Finally… let’s stay in touch!</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Mc Andrew</dc:creator>
  <cp:lastModifiedBy>Eimear Rouine</cp:lastModifiedBy>
  <cp:revision>2</cp:revision>
  <dcterms:created xsi:type="dcterms:W3CDTF">2026-09-09T08:41:53Z</dcterms:created>
  <dcterms:modified xsi:type="dcterms:W3CDTF">2026-09-09T09:22:53Z</dcterms:modified>
</cp:coreProperties>
</file>